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4.jpeg" ContentType="image/jpeg"/>
  <Override PartName="/ppt/media/image1.png" ContentType="image/png"/>
  <Override PartName="/ppt/media/image2.png" ContentType="image/png"/>
  <Override PartName="/ppt/media/image4.jpeg" ContentType="image/jpeg"/>
  <Override PartName="/ppt/media/image5.png" ContentType="image/png"/>
  <Override PartName="/ppt/media/image6.png" ContentType="image/png"/>
  <Override PartName="/ppt/media/image7.png" ContentType="image/png"/>
  <Override PartName="/ppt/media/image8.png" ContentType="image/png"/>
  <Override PartName="/ppt/media/image3.png" ContentType="image/png"/>
  <Override PartName="/ppt/media/image12.png" ContentType="image/png"/>
  <Override PartName="/ppt/media/image11.jpeg" ContentType="image/jpeg"/>
  <Override PartName="/ppt/media/image13.png" ContentType="image/png"/>
  <Override PartName="/ppt/media/image10.jpeg" ContentType="image/jpeg"/>
  <Override PartName="/ppt/media/image9.png" ContentType="image/png"/>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71.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29.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54.xml.rels" ContentType="application/vnd.openxmlformats-package.relationships+xml"/>
  <Override PartName="/ppt/slides/_rels/slide17.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5.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66.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66.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B3F62E2-71E4-4B2B-9B2D-CF49B382CA07}"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 name="Picture 19" descr="Logo_TUC_de_RGB"/>
          <p:cNvPicPr/>
          <p:nvPr/>
        </p:nvPicPr>
        <p:blipFill>
          <a:blip r:embed="rId2"/>
          <a:stretch/>
        </p:blipFill>
        <p:spPr>
          <a:xfrm>
            <a:off x="0" y="0"/>
            <a:ext cx="3043080" cy="552960"/>
          </a:xfrm>
          <a:prstGeom prst="rect">
            <a:avLst/>
          </a:prstGeom>
          <a:noFill/>
          <a:ln w="0">
            <a:noFill/>
          </a:ln>
        </p:spPr>
      </p:pic>
      <p:pic>
        <p:nvPicPr>
          <p:cNvPr id="4" name="Grafik 2" descr=""/>
          <p:cNvPicPr/>
          <p:nvPr/>
        </p:nvPicPr>
        <p:blipFill>
          <a:blip r:embed="rId3"/>
          <a:stretch/>
        </p:blipFill>
        <p:spPr>
          <a:xfrm>
            <a:off x="7430400" y="134640"/>
            <a:ext cx="3688920" cy="505080"/>
          </a:xfrm>
          <a:prstGeom prst="rect">
            <a:avLst/>
          </a:prstGeom>
          <a:noFill/>
          <a:ln w="0">
            <a:noFill/>
          </a:ln>
        </p:spPr>
      </p:pic>
      <p:sp>
        <p:nvSpPr>
          <p:cNvPr id="5"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6"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7"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bg>
      <p:bgPr>
        <a:solidFill>
          <a:srgbClr val="ffffff"/>
        </a:solidFill>
      </p:bgPr>
    </p:bg>
    <p:spTree>
      <p:nvGrpSpPr>
        <p:cNvPr id="1" name=""/>
        <p:cNvGrpSpPr/>
        <p:nvPr/>
      </p:nvGrpSpPr>
      <p:grpSpPr>
        <a:xfrm>
          <a:off x="0" y="0"/>
          <a:ext cx="0" cy="0"/>
          <a:chOff x="0" y="0"/>
          <a:chExt cx="0" cy="0"/>
        </a:xfrm>
      </p:grpSpPr>
      <p:sp>
        <p:nvSpPr>
          <p:cNvPr id="104"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05"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F4C2865-4A94-43DC-B8ED-5FAFFF48D63A}"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06"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07" name="Picture 19" descr="Logo_TUC_de_RGB"/>
          <p:cNvPicPr/>
          <p:nvPr/>
        </p:nvPicPr>
        <p:blipFill>
          <a:blip r:embed="rId2"/>
          <a:stretch/>
        </p:blipFill>
        <p:spPr>
          <a:xfrm>
            <a:off x="0" y="0"/>
            <a:ext cx="3043080" cy="552960"/>
          </a:xfrm>
          <a:prstGeom prst="rect">
            <a:avLst/>
          </a:prstGeom>
          <a:noFill/>
          <a:ln w="0">
            <a:noFill/>
          </a:ln>
        </p:spPr>
      </p:pic>
      <p:pic>
        <p:nvPicPr>
          <p:cNvPr id="108" name="Grafik 2" descr=""/>
          <p:cNvPicPr/>
          <p:nvPr/>
        </p:nvPicPr>
        <p:blipFill>
          <a:blip r:embed="rId3"/>
          <a:stretch/>
        </p:blipFill>
        <p:spPr>
          <a:xfrm>
            <a:off x="7430400" y="134640"/>
            <a:ext cx="3688920" cy="505080"/>
          </a:xfrm>
          <a:prstGeom prst="rect">
            <a:avLst/>
          </a:prstGeom>
          <a:noFill/>
          <a:ln w="0">
            <a:noFill/>
          </a:ln>
        </p:spPr>
      </p:pic>
      <p:sp>
        <p:nvSpPr>
          <p:cNvPr id="109"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10"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11"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1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1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115"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16"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1DA4DDB-7205-4351-93D8-5654AACFB53C}"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17"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18" name="Picture 19" descr="Logo_TUC_de_RGB"/>
          <p:cNvPicPr/>
          <p:nvPr/>
        </p:nvPicPr>
        <p:blipFill>
          <a:blip r:embed="rId2"/>
          <a:stretch/>
        </p:blipFill>
        <p:spPr>
          <a:xfrm>
            <a:off x="0" y="0"/>
            <a:ext cx="3043080" cy="552960"/>
          </a:xfrm>
          <a:prstGeom prst="rect">
            <a:avLst/>
          </a:prstGeom>
          <a:noFill/>
          <a:ln w="0">
            <a:noFill/>
          </a:ln>
        </p:spPr>
      </p:pic>
      <p:pic>
        <p:nvPicPr>
          <p:cNvPr id="119" name="Grafik 2" descr=""/>
          <p:cNvPicPr/>
          <p:nvPr/>
        </p:nvPicPr>
        <p:blipFill>
          <a:blip r:embed="rId3"/>
          <a:stretch/>
        </p:blipFill>
        <p:spPr>
          <a:xfrm>
            <a:off x="7430400" y="134640"/>
            <a:ext cx="3688920" cy="505080"/>
          </a:xfrm>
          <a:prstGeom prst="rect">
            <a:avLst/>
          </a:prstGeom>
          <a:noFill/>
          <a:ln w="0">
            <a:noFill/>
          </a:ln>
        </p:spPr>
      </p:pic>
      <p:sp>
        <p:nvSpPr>
          <p:cNvPr id="120"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21"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22"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2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bg>
      <p:bgPr>
        <a:solidFill>
          <a:srgbClr val="ffffff"/>
        </a:solidFill>
      </p:bgPr>
    </p:bg>
    <p:spTree>
      <p:nvGrpSpPr>
        <p:cNvPr id="1" name=""/>
        <p:cNvGrpSpPr/>
        <p:nvPr/>
      </p:nvGrpSpPr>
      <p:grpSpPr>
        <a:xfrm>
          <a:off x="0" y="0"/>
          <a:ext cx="0" cy="0"/>
          <a:chOff x="0" y="0"/>
          <a:chExt cx="0" cy="0"/>
        </a:xfrm>
      </p:grpSpPr>
      <p:sp>
        <p:nvSpPr>
          <p:cNvPr id="124"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25"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041D71A-AFA3-40E9-AD15-8BF397C51AA7}"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26"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27" name="Picture 19" descr="Logo_TUC_de_RGB"/>
          <p:cNvPicPr/>
          <p:nvPr/>
        </p:nvPicPr>
        <p:blipFill>
          <a:blip r:embed="rId2"/>
          <a:stretch/>
        </p:blipFill>
        <p:spPr>
          <a:xfrm>
            <a:off x="0" y="0"/>
            <a:ext cx="3043080" cy="552960"/>
          </a:xfrm>
          <a:prstGeom prst="rect">
            <a:avLst/>
          </a:prstGeom>
          <a:noFill/>
          <a:ln w="0">
            <a:noFill/>
          </a:ln>
        </p:spPr>
      </p:pic>
      <p:pic>
        <p:nvPicPr>
          <p:cNvPr id="128" name="Grafik 2" descr=""/>
          <p:cNvPicPr/>
          <p:nvPr/>
        </p:nvPicPr>
        <p:blipFill>
          <a:blip r:embed="rId3"/>
          <a:stretch/>
        </p:blipFill>
        <p:spPr>
          <a:xfrm>
            <a:off x="7430400" y="134640"/>
            <a:ext cx="3688920" cy="505080"/>
          </a:xfrm>
          <a:prstGeom prst="rect">
            <a:avLst/>
          </a:prstGeom>
          <a:noFill/>
          <a:ln w="0">
            <a:noFill/>
          </a:ln>
        </p:spPr>
      </p:pic>
      <p:sp>
        <p:nvSpPr>
          <p:cNvPr id="129"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30"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1"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p:bg>
      <p:bgPr>
        <a:solidFill>
          <a:srgbClr val="ffffff"/>
        </a:solidFill>
      </p:bgPr>
    </p:bg>
    <p:spTree>
      <p:nvGrpSpPr>
        <p:cNvPr id="1" name=""/>
        <p:cNvGrpSpPr/>
        <p:nvPr/>
      </p:nvGrpSpPr>
      <p:grpSpPr>
        <a:xfrm>
          <a:off x="0" y="0"/>
          <a:ext cx="0" cy="0"/>
          <a:chOff x="0" y="0"/>
          <a:chExt cx="0" cy="0"/>
        </a:xfrm>
      </p:grpSpPr>
      <p:sp>
        <p:nvSpPr>
          <p:cNvPr id="132"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3"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98574C2-F2A9-4476-AE64-94127A248684}"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34"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35" name="Picture 19" descr="Logo_TUC_de_RGB"/>
          <p:cNvPicPr/>
          <p:nvPr/>
        </p:nvPicPr>
        <p:blipFill>
          <a:blip r:embed="rId2"/>
          <a:stretch/>
        </p:blipFill>
        <p:spPr>
          <a:xfrm>
            <a:off x="0" y="0"/>
            <a:ext cx="3043080" cy="552960"/>
          </a:xfrm>
          <a:prstGeom prst="rect">
            <a:avLst/>
          </a:prstGeom>
          <a:noFill/>
          <a:ln w="0">
            <a:noFill/>
          </a:ln>
        </p:spPr>
      </p:pic>
      <p:pic>
        <p:nvPicPr>
          <p:cNvPr id="136" name="Grafik 2" descr=""/>
          <p:cNvPicPr/>
          <p:nvPr/>
        </p:nvPicPr>
        <p:blipFill>
          <a:blip r:embed="rId3"/>
          <a:stretch/>
        </p:blipFill>
        <p:spPr>
          <a:xfrm>
            <a:off x="7430400" y="134640"/>
            <a:ext cx="3688920" cy="505080"/>
          </a:xfrm>
          <a:prstGeom prst="rect">
            <a:avLst/>
          </a:prstGeom>
          <a:noFill/>
          <a:ln w="0">
            <a:noFill/>
          </a:ln>
        </p:spPr>
      </p:pic>
      <p:sp>
        <p:nvSpPr>
          <p:cNvPr id="137"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8"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18F0481-A7D3-4C96-AF41-84B7270546D4}"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39"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4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4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
    <p:bg>
      <p:bgPr>
        <a:solidFill>
          <a:srgbClr val="ffffff"/>
        </a:solidFill>
      </p:bgPr>
    </p:bg>
    <p:spTree>
      <p:nvGrpSpPr>
        <p:cNvPr id="1" name=""/>
        <p:cNvGrpSpPr/>
        <p:nvPr/>
      </p:nvGrpSpPr>
      <p:grpSpPr>
        <a:xfrm>
          <a:off x="0" y="0"/>
          <a:ext cx="0" cy="0"/>
          <a:chOff x="0" y="0"/>
          <a:chExt cx="0" cy="0"/>
        </a:xfrm>
      </p:grpSpPr>
      <p:sp>
        <p:nvSpPr>
          <p:cNvPr id="144"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45"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81B41F4-A225-442E-8F1A-DA5F5CF8CD16}"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46"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47" name="Picture 19" descr="Logo_TUC_de_RGB"/>
          <p:cNvPicPr/>
          <p:nvPr/>
        </p:nvPicPr>
        <p:blipFill>
          <a:blip r:embed="rId2"/>
          <a:stretch/>
        </p:blipFill>
        <p:spPr>
          <a:xfrm>
            <a:off x="0" y="0"/>
            <a:ext cx="3043080" cy="552960"/>
          </a:xfrm>
          <a:prstGeom prst="rect">
            <a:avLst/>
          </a:prstGeom>
          <a:noFill/>
          <a:ln w="0">
            <a:noFill/>
          </a:ln>
        </p:spPr>
      </p:pic>
      <p:pic>
        <p:nvPicPr>
          <p:cNvPr id="148" name="Grafik 2" descr=""/>
          <p:cNvPicPr/>
          <p:nvPr/>
        </p:nvPicPr>
        <p:blipFill>
          <a:blip r:embed="rId3"/>
          <a:stretch/>
        </p:blipFill>
        <p:spPr>
          <a:xfrm>
            <a:off x="7430400" y="134640"/>
            <a:ext cx="3688920" cy="505080"/>
          </a:xfrm>
          <a:prstGeom prst="rect">
            <a:avLst/>
          </a:prstGeom>
          <a:noFill/>
          <a:ln w="0">
            <a:noFill/>
          </a:ln>
        </p:spPr>
      </p:pic>
      <p:sp>
        <p:nvSpPr>
          <p:cNvPr id="149"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50"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BB2BA59-5145-4EB6-AE31-6CABE90D967D}"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51"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5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5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55"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
    <p:bg>
      <p:bgPr>
        <a:solidFill>
          <a:srgbClr val="ffffff"/>
        </a:solidFill>
      </p:bgPr>
    </p:bg>
    <p:spTree>
      <p:nvGrpSpPr>
        <p:cNvPr id="1" name=""/>
        <p:cNvGrpSpPr/>
        <p:nvPr/>
      </p:nvGrpSpPr>
      <p:grpSpPr>
        <a:xfrm>
          <a:off x="0" y="0"/>
          <a:ext cx="0" cy="0"/>
          <a:chOff x="0" y="0"/>
          <a:chExt cx="0" cy="0"/>
        </a:xfrm>
      </p:grpSpPr>
      <p:sp>
        <p:nvSpPr>
          <p:cNvPr id="156"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57"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E568655-4E20-4BC0-BFB1-9F8696DA1685}"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58"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59" name="Picture 19" descr="Logo_TUC_de_RGB"/>
          <p:cNvPicPr/>
          <p:nvPr/>
        </p:nvPicPr>
        <p:blipFill>
          <a:blip r:embed="rId2"/>
          <a:stretch/>
        </p:blipFill>
        <p:spPr>
          <a:xfrm>
            <a:off x="0" y="0"/>
            <a:ext cx="3043080" cy="552960"/>
          </a:xfrm>
          <a:prstGeom prst="rect">
            <a:avLst/>
          </a:prstGeom>
          <a:noFill/>
          <a:ln w="0">
            <a:noFill/>
          </a:ln>
        </p:spPr>
      </p:pic>
      <p:pic>
        <p:nvPicPr>
          <p:cNvPr id="160" name="Grafik 2" descr=""/>
          <p:cNvPicPr/>
          <p:nvPr/>
        </p:nvPicPr>
        <p:blipFill>
          <a:blip r:embed="rId3"/>
          <a:stretch/>
        </p:blipFill>
        <p:spPr>
          <a:xfrm>
            <a:off x="7430400" y="134640"/>
            <a:ext cx="3688920" cy="505080"/>
          </a:xfrm>
          <a:prstGeom prst="rect">
            <a:avLst/>
          </a:prstGeom>
          <a:noFill/>
          <a:ln w="0">
            <a:noFill/>
          </a:ln>
        </p:spPr>
      </p:pic>
      <p:sp>
        <p:nvSpPr>
          <p:cNvPr id="161"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62"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9CBDD98-E542-449D-96E8-328702E89F95}"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63"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6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6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67"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
    <p:bg>
      <p:bgPr>
        <a:solidFill>
          <a:srgbClr val="ffffff"/>
        </a:solidFill>
      </p:bgPr>
    </p:bg>
    <p:spTree>
      <p:nvGrpSpPr>
        <p:cNvPr id="1" name=""/>
        <p:cNvGrpSpPr/>
        <p:nvPr/>
      </p:nvGrpSpPr>
      <p:grpSpPr>
        <a:xfrm>
          <a:off x="0" y="0"/>
          <a:ext cx="0" cy="0"/>
          <a:chOff x="0" y="0"/>
          <a:chExt cx="0" cy="0"/>
        </a:xfrm>
      </p:grpSpPr>
      <p:sp>
        <p:nvSpPr>
          <p:cNvPr id="168"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69"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EDDB5B7-6C5A-4547-9CC4-AE0A298D809D}"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70"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71" name="Picture 19" descr="Logo_TUC_de_RGB"/>
          <p:cNvPicPr/>
          <p:nvPr/>
        </p:nvPicPr>
        <p:blipFill>
          <a:blip r:embed="rId2"/>
          <a:stretch/>
        </p:blipFill>
        <p:spPr>
          <a:xfrm>
            <a:off x="0" y="0"/>
            <a:ext cx="3043080" cy="552960"/>
          </a:xfrm>
          <a:prstGeom prst="rect">
            <a:avLst/>
          </a:prstGeom>
          <a:noFill/>
          <a:ln w="0">
            <a:noFill/>
          </a:ln>
        </p:spPr>
      </p:pic>
      <p:pic>
        <p:nvPicPr>
          <p:cNvPr id="172" name="Grafik 2" descr=""/>
          <p:cNvPicPr/>
          <p:nvPr/>
        </p:nvPicPr>
        <p:blipFill>
          <a:blip r:embed="rId3"/>
          <a:stretch/>
        </p:blipFill>
        <p:spPr>
          <a:xfrm>
            <a:off x="7430400" y="134640"/>
            <a:ext cx="3688920" cy="505080"/>
          </a:xfrm>
          <a:prstGeom prst="rect">
            <a:avLst/>
          </a:prstGeom>
          <a:noFill/>
          <a:ln w="0">
            <a:noFill/>
          </a:ln>
        </p:spPr>
      </p:pic>
      <p:sp>
        <p:nvSpPr>
          <p:cNvPr id="173"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74"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4356ECC-6105-4EDF-A14D-AB81E5E18F18}"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75"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7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7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80"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0436AEC-E343-4DB0-BB56-BF173EE08CB9}"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81"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82" name="Picture 19" descr="Logo_TUC_de_RGB"/>
          <p:cNvPicPr/>
          <p:nvPr/>
        </p:nvPicPr>
        <p:blipFill>
          <a:blip r:embed="rId2"/>
          <a:stretch/>
        </p:blipFill>
        <p:spPr>
          <a:xfrm>
            <a:off x="0" y="0"/>
            <a:ext cx="3043080" cy="552960"/>
          </a:xfrm>
          <a:prstGeom prst="rect">
            <a:avLst/>
          </a:prstGeom>
          <a:noFill/>
          <a:ln w="0">
            <a:noFill/>
          </a:ln>
        </p:spPr>
      </p:pic>
      <p:pic>
        <p:nvPicPr>
          <p:cNvPr id="183" name="Grafik 2" descr=""/>
          <p:cNvPicPr/>
          <p:nvPr/>
        </p:nvPicPr>
        <p:blipFill>
          <a:blip r:embed="rId3"/>
          <a:stretch/>
        </p:blipFill>
        <p:spPr>
          <a:xfrm>
            <a:off x="7430400" y="134640"/>
            <a:ext cx="3688920" cy="505080"/>
          </a:xfrm>
          <a:prstGeom prst="rect">
            <a:avLst/>
          </a:prstGeom>
          <a:noFill/>
          <a:ln w="0">
            <a:noFill/>
          </a:ln>
        </p:spPr>
      </p:pic>
      <p:sp>
        <p:nvSpPr>
          <p:cNvPr id="184"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85"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2F2A061-D132-4BE7-8DFC-28825A86CEE2}"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86"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8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88"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89"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90"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91"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bg>
      <p:bgPr>
        <a:solidFill>
          <a:srgbClr val="ffffff"/>
        </a:solidFill>
      </p:bgPr>
    </p:bg>
    <p:spTree>
      <p:nvGrpSpPr>
        <p:cNvPr id="1" name=""/>
        <p:cNvGrpSpPr/>
        <p:nvPr/>
      </p:nvGrpSpPr>
      <p:grpSpPr>
        <a:xfrm>
          <a:off x="0" y="0"/>
          <a:ext cx="0" cy="0"/>
          <a:chOff x="0" y="0"/>
          <a:chExt cx="0" cy="0"/>
        </a:xfrm>
      </p:grpSpPr>
      <p:sp>
        <p:nvSpPr>
          <p:cNvPr id="192"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93"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D3A3291-E71F-49E7-8AF8-6A553782AA89}"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94"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95" name="Picture 19" descr="Logo_TUC_de_RGB"/>
          <p:cNvPicPr/>
          <p:nvPr/>
        </p:nvPicPr>
        <p:blipFill>
          <a:blip r:embed="rId2"/>
          <a:stretch/>
        </p:blipFill>
        <p:spPr>
          <a:xfrm>
            <a:off x="0" y="0"/>
            <a:ext cx="3043080" cy="552960"/>
          </a:xfrm>
          <a:prstGeom prst="rect">
            <a:avLst/>
          </a:prstGeom>
          <a:noFill/>
          <a:ln w="0">
            <a:noFill/>
          </a:ln>
        </p:spPr>
      </p:pic>
      <p:pic>
        <p:nvPicPr>
          <p:cNvPr id="196" name="Grafik 2" descr=""/>
          <p:cNvPicPr/>
          <p:nvPr/>
        </p:nvPicPr>
        <p:blipFill>
          <a:blip r:embed="rId3"/>
          <a:stretch/>
        </p:blipFill>
        <p:spPr>
          <a:xfrm>
            <a:off x="7430400" y="134640"/>
            <a:ext cx="3688920" cy="505080"/>
          </a:xfrm>
          <a:prstGeom prst="rect">
            <a:avLst/>
          </a:prstGeom>
          <a:noFill/>
          <a:ln w="0">
            <a:noFill/>
          </a:ln>
        </p:spPr>
      </p:pic>
      <p:sp>
        <p:nvSpPr>
          <p:cNvPr id="197"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98"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0EE87ED-BF57-484E-AEF3-51DE5CC015A6}"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99"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01"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2"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3"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4"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5"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6"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ffffff"/>
        </a:solidFill>
      </p:bgPr>
    </p:bg>
    <p:spTree>
      <p:nvGrpSpPr>
        <p:cNvPr id="1" name=""/>
        <p:cNvGrpSpPr/>
        <p:nvPr/>
      </p:nvGrpSpPr>
      <p:grpSpPr>
        <a:xfrm>
          <a:off x="0" y="0"/>
          <a:ext cx="0" cy="0"/>
          <a:chOff x="0" y="0"/>
          <a:chExt cx="0" cy="0"/>
        </a:xfrm>
      </p:grpSpPr>
      <p:sp>
        <p:nvSpPr>
          <p:cNvPr id="207"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08"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E89C584-74E6-4110-8242-302BEE140219}"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09"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10" name="Picture 19" descr="Logo_TUC_de_RGB"/>
          <p:cNvPicPr/>
          <p:nvPr/>
        </p:nvPicPr>
        <p:blipFill>
          <a:blip r:embed="rId2"/>
          <a:stretch/>
        </p:blipFill>
        <p:spPr>
          <a:xfrm>
            <a:off x="0" y="0"/>
            <a:ext cx="3043080" cy="552960"/>
          </a:xfrm>
          <a:prstGeom prst="rect">
            <a:avLst/>
          </a:prstGeom>
          <a:noFill/>
          <a:ln w="0">
            <a:noFill/>
          </a:ln>
        </p:spPr>
      </p:pic>
      <p:pic>
        <p:nvPicPr>
          <p:cNvPr id="211" name="Grafik 2" descr=""/>
          <p:cNvPicPr/>
          <p:nvPr/>
        </p:nvPicPr>
        <p:blipFill>
          <a:blip r:embed="rId3"/>
          <a:stretch/>
        </p:blipFill>
        <p:spPr>
          <a:xfrm>
            <a:off x="7430400" y="134640"/>
            <a:ext cx="3688920" cy="505080"/>
          </a:xfrm>
          <a:prstGeom prst="rect">
            <a:avLst/>
          </a:prstGeom>
          <a:noFill/>
          <a:ln w="0">
            <a:noFill/>
          </a:ln>
        </p:spPr>
      </p:pic>
      <p:sp>
        <p:nvSpPr>
          <p:cNvPr id="212"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13"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3A9B413-63BC-487F-96CA-7FE0C9C2EFCC}"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14"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trike="noStrike" u="none">
                <a:solidFill>
                  <a:srgbClr val="000000"/>
                </a:solidFill>
                <a:effectLst/>
                <a:uFillTx/>
                <a:latin typeface="Arial"/>
              </a:rPr>
              <a:t>Click to edit the title text format</a:t>
            </a:r>
            <a:endParaRPr b="0" lang="en-GB" sz="4400" strike="noStrike" u="none">
              <a:solidFill>
                <a:srgbClr val="000000"/>
              </a:solidFill>
              <a:effectLst/>
              <a:uFillTx/>
              <a:latin typeface="Arial"/>
            </a:endParaRPr>
          </a:p>
        </p:txBody>
      </p:sp>
      <p:sp>
        <p:nvSpPr>
          <p:cNvPr id="21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trike="noStrike" u="none">
                <a:solidFill>
                  <a:srgbClr val="000000"/>
                </a:solidFill>
                <a:effectLst/>
                <a:uFillTx/>
                <a:latin typeface="Arial"/>
              </a:rPr>
              <a:t>Click to edit the outline text format</a:t>
            </a:r>
            <a:endParaRPr b="0" lang="en-GB"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800" strike="noStrike" u="none">
                <a:solidFill>
                  <a:srgbClr val="000000"/>
                </a:solidFill>
                <a:effectLst/>
                <a:uFillTx/>
                <a:latin typeface="Arial"/>
              </a:rPr>
              <a:t>Second Outline Level</a:t>
            </a:r>
            <a:endParaRPr b="0" lang="en-GB"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400" strike="noStrike" u="none">
                <a:solidFill>
                  <a:srgbClr val="000000"/>
                </a:solidFill>
                <a:effectLst/>
                <a:uFillTx/>
                <a:latin typeface="Arial"/>
              </a:rPr>
              <a:t>Third Outline Level</a:t>
            </a:r>
            <a:endParaRPr b="0" lang="en-GB"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000" strike="noStrike" u="none">
                <a:solidFill>
                  <a:srgbClr val="000000"/>
                </a:solidFill>
                <a:effectLst/>
                <a:uFillTx/>
                <a:latin typeface="Arial"/>
              </a:rPr>
              <a:t>Fourth Outline Level</a:t>
            </a:r>
            <a:endParaRPr b="0" lang="en-GB"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bg>
      <p:bgPr>
        <a:solidFill>
          <a:srgbClr val="ffffff"/>
        </a:solidFill>
      </p:bgPr>
    </p:bg>
    <p:spTree>
      <p:nvGrpSpPr>
        <p:cNvPr id="1" name=""/>
        <p:cNvGrpSpPr/>
        <p:nvPr/>
      </p:nvGrpSpPr>
      <p:grpSpPr>
        <a:xfrm>
          <a:off x="0" y="0"/>
          <a:ext cx="0" cy="0"/>
          <a:chOff x="0" y="0"/>
          <a:chExt cx="0" cy="0"/>
        </a:xfrm>
      </p:grpSpPr>
      <p:sp>
        <p:nvSpPr>
          <p:cNvPr id="12"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79E4928-01D6-4DEC-87B9-E8EF9792D5B8}"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4"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5" name="Picture 19" descr="Logo_TUC_de_RGB"/>
          <p:cNvPicPr/>
          <p:nvPr/>
        </p:nvPicPr>
        <p:blipFill>
          <a:blip r:embed="rId2"/>
          <a:stretch/>
        </p:blipFill>
        <p:spPr>
          <a:xfrm>
            <a:off x="0" y="0"/>
            <a:ext cx="3043080" cy="552960"/>
          </a:xfrm>
          <a:prstGeom prst="rect">
            <a:avLst/>
          </a:prstGeom>
          <a:noFill/>
          <a:ln w="0">
            <a:noFill/>
          </a:ln>
        </p:spPr>
      </p:pic>
      <p:pic>
        <p:nvPicPr>
          <p:cNvPr id="16" name="Grafik 2" descr=""/>
          <p:cNvPicPr/>
          <p:nvPr/>
        </p:nvPicPr>
        <p:blipFill>
          <a:blip r:embed="rId3"/>
          <a:stretch/>
        </p:blipFill>
        <p:spPr>
          <a:xfrm>
            <a:off x="7430400" y="134640"/>
            <a:ext cx="3688920" cy="505080"/>
          </a:xfrm>
          <a:prstGeom prst="rect">
            <a:avLst/>
          </a:prstGeom>
          <a:noFill/>
          <a:ln w="0">
            <a:noFill/>
          </a:ln>
        </p:spPr>
      </p:pic>
      <p:sp>
        <p:nvSpPr>
          <p:cNvPr id="17"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8"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9"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3"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bg>
      <p:bgPr>
        <a:solidFill>
          <a:srgbClr val="ffffff"/>
        </a:solidFill>
      </p:bgPr>
    </p:bg>
    <p:spTree>
      <p:nvGrpSpPr>
        <p:cNvPr id="1" name=""/>
        <p:cNvGrpSpPr/>
        <p:nvPr/>
      </p:nvGrpSpPr>
      <p:grpSpPr>
        <a:xfrm>
          <a:off x="0" y="0"/>
          <a:ext cx="0" cy="0"/>
          <a:chOff x="0" y="0"/>
          <a:chExt cx="0" cy="0"/>
        </a:xfrm>
      </p:grpSpPr>
      <p:sp>
        <p:nvSpPr>
          <p:cNvPr id="217"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18"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2B3C529-DC0C-4775-9FC2-72D5FDA09451}"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19"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20" name="Picture 19" descr="Logo_TUC_de_RGB"/>
          <p:cNvPicPr/>
          <p:nvPr/>
        </p:nvPicPr>
        <p:blipFill>
          <a:blip r:embed="rId2"/>
          <a:stretch/>
        </p:blipFill>
        <p:spPr>
          <a:xfrm>
            <a:off x="0" y="0"/>
            <a:ext cx="3043080" cy="552960"/>
          </a:xfrm>
          <a:prstGeom prst="rect">
            <a:avLst/>
          </a:prstGeom>
          <a:noFill/>
          <a:ln w="0">
            <a:noFill/>
          </a:ln>
        </p:spPr>
      </p:pic>
      <p:pic>
        <p:nvPicPr>
          <p:cNvPr id="221" name="Grafik 2" descr=""/>
          <p:cNvPicPr/>
          <p:nvPr/>
        </p:nvPicPr>
        <p:blipFill>
          <a:blip r:embed="rId3"/>
          <a:stretch/>
        </p:blipFill>
        <p:spPr>
          <a:xfrm>
            <a:off x="7430400" y="134640"/>
            <a:ext cx="3688920" cy="505080"/>
          </a:xfrm>
          <a:prstGeom prst="rect">
            <a:avLst/>
          </a:prstGeom>
          <a:noFill/>
          <a:ln w="0">
            <a:noFill/>
          </a:ln>
        </p:spPr>
      </p:pic>
      <p:sp>
        <p:nvSpPr>
          <p:cNvPr id="222"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23"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650BEEA-E202-4AF7-B67F-8A6DDDDE1EA3}"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24"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2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bg>
      <p:bgPr>
        <a:solidFill>
          <a:srgbClr val="ffffff"/>
        </a:solidFill>
      </p:bgPr>
    </p:bg>
    <p:spTree>
      <p:nvGrpSpPr>
        <p:cNvPr id="1" name=""/>
        <p:cNvGrpSpPr/>
        <p:nvPr/>
      </p:nvGrpSpPr>
      <p:grpSpPr>
        <a:xfrm>
          <a:off x="0" y="0"/>
          <a:ext cx="0" cy="0"/>
          <a:chOff x="0" y="0"/>
          <a:chExt cx="0" cy="0"/>
        </a:xfrm>
      </p:grpSpPr>
      <p:sp>
        <p:nvSpPr>
          <p:cNvPr id="226"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27"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13A3F94-D60E-4343-93FF-8CA2772AC646}"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28"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29" name="Picture 19" descr="Logo_TUC_de_RGB"/>
          <p:cNvPicPr/>
          <p:nvPr/>
        </p:nvPicPr>
        <p:blipFill>
          <a:blip r:embed="rId2"/>
          <a:stretch/>
        </p:blipFill>
        <p:spPr>
          <a:xfrm>
            <a:off x="0" y="0"/>
            <a:ext cx="3043080" cy="552960"/>
          </a:xfrm>
          <a:prstGeom prst="rect">
            <a:avLst/>
          </a:prstGeom>
          <a:noFill/>
          <a:ln w="0">
            <a:noFill/>
          </a:ln>
        </p:spPr>
      </p:pic>
      <p:pic>
        <p:nvPicPr>
          <p:cNvPr id="230" name="Grafik 2" descr=""/>
          <p:cNvPicPr/>
          <p:nvPr/>
        </p:nvPicPr>
        <p:blipFill>
          <a:blip r:embed="rId3"/>
          <a:stretch/>
        </p:blipFill>
        <p:spPr>
          <a:xfrm>
            <a:off x="7430400" y="134640"/>
            <a:ext cx="3688920" cy="505080"/>
          </a:xfrm>
          <a:prstGeom prst="rect">
            <a:avLst/>
          </a:prstGeom>
          <a:noFill/>
          <a:ln w="0">
            <a:noFill/>
          </a:ln>
        </p:spPr>
      </p:pic>
      <p:sp>
        <p:nvSpPr>
          <p:cNvPr id="231"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32"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B62C3A5-1B4D-47C4-B57C-D97CC6CBBA9B}"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33"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3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bg>
      <p:bgPr>
        <a:solidFill>
          <a:srgbClr val="ffffff"/>
        </a:solidFill>
      </p:bgPr>
    </p:bg>
    <p:spTree>
      <p:nvGrpSpPr>
        <p:cNvPr id="1" name=""/>
        <p:cNvGrpSpPr/>
        <p:nvPr/>
      </p:nvGrpSpPr>
      <p:grpSpPr>
        <a:xfrm>
          <a:off x="0" y="0"/>
          <a:ext cx="0" cy="0"/>
          <a:chOff x="0" y="0"/>
          <a:chExt cx="0" cy="0"/>
        </a:xfrm>
      </p:grpSpPr>
      <p:sp>
        <p:nvSpPr>
          <p:cNvPr id="236"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37"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EF42532-7565-401B-92CE-2DBD95969E42}"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38"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39" name="Picture 19" descr="Logo_TUC_de_RGB"/>
          <p:cNvPicPr/>
          <p:nvPr/>
        </p:nvPicPr>
        <p:blipFill>
          <a:blip r:embed="rId2"/>
          <a:stretch/>
        </p:blipFill>
        <p:spPr>
          <a:xfrm>
            <a:off x="0" y="0"/>
            <a:ext cx="3043080" cy="552960"/>
          </a:xfrm>
          <a:prstGeom prst="rect">
            <a:avLst/>
          </a:prstGeom>
          <a:noFill/>
          <a:ln w="0">
            <a:noFill/>
          </a:ln>
        </p:spPr>
      </p:pic>
      <p:pic>
        <p:nvPicPr>
          <p:cNvPr id="240" name="Grafik 2" descr=""/>
          <p:cNvPicPr/>
          <p:nvPr/>
        </p:nvPicPr>
        <p:blipFill>
          <a:blip r:embed="rId3"/>
          <a:stretch/>
        </p:blipFill>
        <p:spPr>
          <a:xfrm>
            <a:off x="7430400" y="134640"/>
            <a:ext cx="3688920" cy="505080"/>
          </a:xfrm>
          <a:prstGeom prst="rect">
            <a:avLst/>
          </a:prstGeom>
          <a:noFill/>
          <a:ln w="0">
            <a:noFill/>
          </a:ln>
        </p:spPr>
      </p:pic>
      <p:sp>
        <p:nvSpPr>
          <p:cNvPr id="241"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42"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0C8A97B-A9A0-470A-9842-B6BFEDBAEA92}"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43"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4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4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bg>
      <p:bgPr>
        <a:solidFill>
          <a:srgbClr val="ffffff"/>
        </a:solidFill>
      </p:bgPr>
    </p:bg>
    <p:spTree>
      <p:nvGrpSpPr>
        <p:cNvPr id="1" name=""/>
        <p:cNvGrpSpPr/>
        <p:nvPr/>
      </p:nvGrpSpPr>
      <p:grpSpPr>
        <a:xfrm>
          <a:off x="0" y="0"/>
          <a:ext cx="0" cy="0"/>
          <a:chOff x="0" y="0"/>
          <a:chExt cx="0" cy="0"/>
        </a:xfrm>
      </p:grpSpPr>
      <p:sp>
        <p:nvSpPr>
          <p:cNvPr id="247"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48"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DF3107D-E2D0-467C-BAA8-BF0DF9276D02}"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49"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50" name="Picture 19" descr="Logo_TUC_de_RGB"/>
          <p:cNvPicPr/>
          <p:nvPr/>
        </p:nvPicPr>
        <p:blipFill>
          <a:blip r:embed="rId2"/>
          <a:stretch/>
        </p:blipFill>
        <p:spPr>
          <a:xfrm>
            <a:off x="0" y="0"/>
            <a:ext cx="3043080" cy="552960"/>
          </a:xfrm>
          <a:prstGeom prst="rect">
            <a:avLst/>
          </a:prstGeom>
          <a:noFill/>
          <a:ln w="0">
            <a:noFill/>
          </a:ln>
        </p:spPr>
      </p:pic>
      <p:pic>
        <p:nvPicPr>
          <p:cNvPr id="251" name="Grafik 2" descr=""/>
          <p:cNvPicPr/>
          <p:nvPr/>
        </p:nvPicPr>
        <p:blipFill>
          <a:blip r:embed="rId3"/>
          <a:stretch/>
        </p:blipFill>
        <p:spPr>
          <a:xfrm>
            <a:off x="7430400" y="134640"/>
            <a:ext cx="3688920" cy="505080"/>
          </a:xfrm>
          <a:prstGeom prst="rect">
            <a:avLst/>
          </a:prstGeom>
          <a:noFill/>
          <a:ln w="0">
            <a:noFill/>
          </a:ln>
        </p:spPr>
      </p:pic>
      <p:sp>
        <p:nvSpPr>
          <p:cNvPr id="252"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53"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AA159C8-0AE5-425F-B95C-97F7533E3A44}"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54"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11">
    <p:bg>
      <p:bgPr>
        <a:solidFill>
          <a:srgbClr val="ffffff"/>
        </a:solidFill>
      </p:bgPr>
    </p:bg>
    <p:spTree>
      <p:nvGrpSpPr>
        <p:cNvPr id="1" name=""/>
        <p:cNvGrpSpPr/>
        <p:nvPr/>
      </p:nvGrpSpPr>
      <p:grpSpPr>
        <a:xfrm>
          <a:off x="0" y="0"/>
          <a:ext cx="0" cy="0"/>
          <a:chOff x="0" y="0"/>
          <a:chExt cx="0" cy="0"/>
        </a:xfrm>
      </p:grpSpPr>
      <p:sp>
        <p:nvSpPr>
          <p:cNvPr id="256"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57"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DB81BF4-89B6-427A-A7EF-50684F8311CB}"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58"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59" name="Picture 19" descr="Logo_TUC_de_RGB"/>
          <p:cNvPicPr/>
          <p:nvPr/>
        </p:nvPicPr>
        <p:blipFill>
          <a:blip r:embed="rId2"/>
          <a:stretch/>
        </p:blipFill>
        <p:spPr>
          <a:xfrm>
            <a:off x="0" y="0"/>
            <a:ext cx="3043080" cy="552960"/>
          </a:xfrm>
          <a:prstGeom prst="rect">
            <a:avLst/>
          </a:prstGeom>
          <a:noFill/>
          <a:ln w="0">
            <a:noFill/>
          </a:ln>
        </p:spPr>
      </p:pic>
      <p:pic>
        <p:nvPicPr>
          <p:cNvPr id="260" name="Grafik 2" descr=""/>
          <p:cNvPicPr/>
          <p:nvPr/>
        </p:nvPicPr>
        <p:blipFill>
          <a:blip r:embed="rId3"/>
          <a:stretch/>
        </p:blipFill>
        <p:spPr>
          <a:xfrm>
            <a:off x="7430400" y="134640"/>
            <a:ext cx="3688920" cy="505080"/>
          </a:xfrm>
          <a:prstGeom prst="rect">
            <a:avLst/>
          </a:prstGeom>
          <a:noFill/>
          <a:ln w="0">
            <a:noFill/>
          </a:ln>
        </p:spPr>
      </p:pic>
      <p:sp>
        <p:nvSpPr>
          <p:cNvPr id="261"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62" name="CustomShape 5"/>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E379E9F-FFFB-488D-9F62-3965370960E1}"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63"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bg>
      <p:bgPr>
        <a:solidFill>
          <a:srgbClr val="ffffff"/>
        </a:solidFill>
      </p:bgPr>
    </p:bg>
    <p:spTree>
      <p:nvGrpSpPr>
        <p:cNvPr id="1" name=""/>
        <p:cNvGrpSpPr/>
        <p:nvPr/>
      </p:nvGrpSpPr>
      <p:grpSpPr>
        <a:xfrm>
          <a:off x="0" y="0"/>
          <a:ext cx="0" cy="0"/>
          <a:chOff x="0" y="0"/>
          <a:chExt cx="0" cy="0"/>
        </a:xfrm>
      </p:grpSpPr>
      <p:sp>
        <p:nvSpPr>
          <p:cNvPr id="24"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5"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2B57CE2-969E-42A5-8A2B-F859CE06A71C}"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6"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7" name="Picture 19" descr="Logo_TUC_de_RGB"/>
          <p:cNvPicPr/>
          <p:nvPr/>
        </p:nvPicPr>
        <p:blipFill>
          <a:blip r:embed="rId2"/>
          <a:stretch/>
        </p:blipFill>
        <p:spPr>
          <a:xfrm>
            <a:off x="0" y="0"/>
            <a:ext cx="3043080" cy="552960"/>
          </a:xfrm>
          <a:prstGeom prst="rect">
            <a:avLst/>
          </a:prstGeom>
          <a:noFill/>
          <a:ln w="0">
            <a:noFill/>
          </a:ln>
        </p:spPr>
      </p:pic>
      <p:pic>
        <p:nvPicPr>
          <p:cNvPr id="28" name="Grafik 2" descr=""/>
          <p:cNvPicPr/>
          <p:nvPr/>
        </p:nvPicPr>
        <p:blipFill>
          <a:blip r:embed="rId3"/>
          <a:stretch/>
        </p:blipFill>
        <p:spPr>
          <a:xfrm>
            <a:off x="7430400" y="134640"/>
            <a:ext cx="3688920" cy="505080"/>
          </a:xfrm>
          <a:prstGeom prst="rect">
            <a:avLst/>
          </a:prstGeom>
          <a:noFill/>
          <a:ln w="0">
            <a:noFill/>
          </a:ln>
        </p:spPr>
      </p:pic>
      <p:sp>
        <p:nvSpPr>
          <p:cNvPr id="29"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0"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1"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3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5"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7"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F3405DC-BC88-47A4-A621-24060B0F5E89}"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8"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9" name="Picture 19" descr="Logo_TUC_de_RGB"/>
          <p:cNvPicPr/>
          <p:nvPr/>
        </p:nvPicPr>
        <p:blipFill>
          <a:blip r:embed="rId2"/>
          <a:stretch/>
        </p:blipFill>
        <p:spPr>
          <a:xfrm>
            <a:off x="0" y="0"/>
            <a:ext cx="3043080" cy="552960"/>
          </a:xfrm>
          <a:prstGeom prst="rect">
            <a:avLst/>
          </a:prstGeom>
          <a:noFill/>
          <a:ln w="0">
            <a:noFill/>
          </a:ln>
        </p:spPr>
      </p:pic>
      <p:pic>
        <p:nvPicPr>
          <p:cNvPr id="40" name="Grafik 2" descr=""/>
          <p:cNvPicPr/>
          <p:nvPr/>
        </p:nvPicPr>
        <p:blipFill>
          <a:blip r:embed="rId3"/>
          <a:stretch/>
        </p:blipFill>
        <p:spPr>
          <a:xfrm>
            <a:off x="7430400" y="134640"/>
            <a:ext cx="3688920" cy="505080"/>
          </a:xfrm>
          <a:prstGeom prst="rect">
            <a:avLst/>
          </a:prstGeom>
          <a:noFill/>
          <a:ln w="0">
            <a:noFill/>
          </a:ln>
        </p:spPr>
      </p:pic>
      <p:sp>
        <p:nvSpPr>
          <p:cNvPr id="41"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2"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43"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45"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46"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bg>
      <p:bgPr>
        <a:solidFill>
          <a:srgbClr val="ffffff"/>
        </a:solidFill>
      </p:bgPr>
    </p:bg>
    <p:spTree>
      <p:nvGrpSpPr>
        <p:cNvPr id="1" name=""/>
        <p:cNvGrpSpPr/>
        <p:nvPr/>
      </p:nvGrpSpPr>
      <p:grpSpPr>
        <a:xfrm>
          <a:off x="0" y="0"/>
          <a:ext cx="0" cy="0"/>
          <a:chOff x="0" y="0"/>
          <a:chExt cx="0" cy="0"/>
        </a:xfrm>
      </p:grpSpPr>
      <p:sp>
        <p:nvSpPr>
          <p:cNvPr id="47"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48"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5A036C1-BAFF-46A7-8C66-D668878E53F7}"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49"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50" name="Picture 19" descr="Logo_TUC_de_RGB"/>
          <p:cNvPicPr/>
          <p:nvPr/>
        </p:nvPicPr>
        <p:blipFill>
          <a:blip r:embed="rId2"/>
          <a:stretch/>
        </p:blipFill>
        <p:spPr>
          <a:xfrm>
            <a:off x="0" y="0"/>
            <a:ext cx="3043080" cy="552960"/>
          </a:xfrm>
          <a:prstGeom prst="rect">
            <a:avLst/>
          </a:prstGeom>
          <a:noFill/>
          <a:ln w="0">
            <a:noFill/>
          </a:ln>
        </p:spPr>
      </p:pic>
      <p:pic>
        <p:nvPicPr>
          <p:cNvPr id="51" name="Grafik 2" descr=""/>
          <p:cNvPicPr/>
          <p:nvPr/>
        </p:nvPicPr>
        <p:blipFill>
          <a:blip r:embed="rId3"/>
          <a:stretch/>
        </p:blipFill>
        <p:spPr>
          <a:xfrm>
            <a:off x="7430400" y="134640"/>
            <a:ext cx="3688920" cy="505080"/>
          </a:xfrm>
          <a:prstGeom prst="rect">
            <a:avLst/>
          </a:prstGeom>
          <a:noFill/>
          <a:ln w="0">
            <a:noFill/>
          </a:ln>
        </p:spPr>
      </p:pic>
      <p:sp>
        <p:nvSpPr>
          <p:cNvPr id="52"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3"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54"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56"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57"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58"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59"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bg>
      <p:bgPr>
        <a:solidFill>
          <a:srgbClr val="ffffff"/>
        </a:solidFill>
      </p:bgPr>
    </p:bg>
    <p:spTree>
      <p:nvGrpSpPr>
        <p:cNvPr id="1" name=""/>
        <p:cNvGrpSpPr/>
        <p:nvPr/>
      </p:nvGrpSpPr>
      <p:grpSpPr>
        <a:xfrm>
          <a:off x="0" y="0"/>
          <a:ext cx="0" cy="0"/>
          <a:chOff x="0" y="0"/>
          <a:chExt cx="0" cy="0"/>
        </a:xfrm>
      </p:grpSpPr>
      <p:sp>
        <p:nvSpPr>
          <p:cNvPr id="60"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61"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C9B92F9-1832-43A3-A02A-CCF8E4A6E39C}"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62"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63" name="Picture 19" descr="Logo_TUC_de_RGB"/>
          <p:cNvPicPr/>
          <p:nvPr/>
        </p:nvPicPr>
        <p:blipFill>
          <a:blip r:embed="rId2"/>
          <a:stretch/>
        </p:blipFill>
        <p:spPr>
          <a:xfrm>
            <a:off x="0" y="0"/>
            <a:ext cx="3043080" cy="552960"/>
          </a:xfrm>
          <a:prstGeom prst="rect">
            <a:avLst/>
          </a:prstGeom>
          <a:noFill/>
          <a:ln w="0">
            <a:noFill/>
          </a:ln>
        </p:spPr>
      </p:pic>
      <p:pic>
        <p:nvPicPr>
          <p:cNvPr id="64" name="Grafik 2" descr=""/>
          <p:cNvPicPr/>
          <p:nvPr/>
        </p:nvPicPr>
        <p:blipFill>
          <a:blip r:embed="rId3"/>
          <a:stretch/>
        </p:blipFill>
        <p:spPr>
          <a:xfrm>
            <a:off x="7430400" y="134640"/>
            <a:ext cx="3688920" cy="505080"/>
          </a:xfrm>
          <a:prstGeom prst="rect">
            <a:avLst/>
          </a:prstGeom>
          <a:noFill/>
          <a:ln w="0">
            <a:noFill/>
          </a:ln>
        </p:spPr>
      </p:pic>
      <p:sp>
        <p:nvSpPr>
          <p:cNvPr id="65"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66"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67"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6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bg>
      <p:bgPr>
        <a:solidFill>
          <a:srgbClr val="ffffff"/>
        </a:solidFill>
      </p:bgPr>
    </p:bg>
    <p:spTree>
      <p:nvGrpSpPr>
        <p:cNvPr id="1" name=""/>
        <p:cNvGrpSpPr/>
        <p:nvPr/>
      </p:nvGrpSpPr>
      <p:grpSpPr>
        <a:xfrm>
          <a:off x="0" y="0"/>
          <a:ext cx="0" cy="0"/>
          <a:chOff x="0" y="0"/>
          <a:chExt cx="0" cy="0"/>
        </a:xfrm>
      </p:grpSpPr>
      <p:sp>
        <p:nvSpPr>
          <p:cNvPr id="75"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76"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23F7775-3F99-4A21-81A5-C12F30F46358}"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77"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78" name="Picture 19" descr="Logo_TUC_de_RGB"/>
          <p:cNvPicPr/>
          <p:nvPr/>
        </p:nvPicPr>
        <p:blipFill>
          <a:blip r:embed="rId2"/>
          <a:stretch/>
        </p:blipFill>
        <p:spPr>
          <a:xfrm>
            <a:off x="0" y="0"/>
            <a:ext cx="3043080" cy="552960"/>
          </a:xfrm>
          <a:prstGeom prst="rect">
            <a:avLst/>
          </a:prstGeom>
          <a:noFill/>
          <a:ln w="0">
            <a:noFill/>
          </a:ln>
        </p:spPr>
      </p:pic>
      <p:pic>
        <p:nvPicPr>
          <p:cNvPr id="79" name="Grafik 2" descr=""/>
          <p:cNvPicPr/>
          <p:nvPr/>
        </p:nvPicPr>
        <p:blipFill>
          <a:blip r:embed="rId3"/>
          <a:stretch/>
        </p:blipFill>
        <p:spPr>
          <a:xfrm>
            <a:off x="7430400" y="134640"/>
            <a:ext cx="3688920" cy="505080"/>
          </a:xfrm>
          <a:prstGeom prst="rect">
            <a:avLst/>
          </a:prstGeom>
          <a:noFill/>
          <a:ln w="0">
            <a:noFill/>
          </a:ln>
        </p:spPr>
      </p:pic>
      <p:sp>
        <p:nvSpPr>
          <p:cNvPr id="80"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81"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82"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trike="noStrike" u="none">
                <a:solidFill>
                  <a:srgbClr val="000000"/>
                </a:solidFill>
                <a:effectLst/>
                <a:uFillTx/>
                <a:latin typeface="Arial"/>
              </a:rPr>
              <a:t>Click to edit the title text format</a:t>
            </a:r>
            <a:endParaRPr b="0" lang="en-GB" sz="4400" strike="noStrike" u="none">
              <a:solidFill>
                <a:srgbClr val="000000"/>
              </a:solidFill>
              <a:effectLst/>
              <a:uFillTx/>
              <a:latin typeface="Arial"/>
            </a:endParaRPr>
          </a:p>
        </p:txBody>
      </p:sp>
      <p:sp>
        <p:nvSpPr>
          <p:cNvPr id="8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trike="noStrike" u="none">
                <a:solidFill>
                  <a:srgbClr val="000000"/>
                </a:solidFill>
                <a:effectLst/>
                <a:uFillTx/>
                <a:latin typeface="Arial"/>
              </a:rPr>
              <a:t>Click to edit the outline text format</a:t>
            </a:r>
            <a:endParaRPr b="0" lang="en-GB"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800" strike="noStrike" u="none">
                <a:solidFill>
                  <a:srgbClr val="000000"/>
                </a:solidFill>
                <a:effectLst/>
                <a:uFillTx/>
                <a:latin typeface="Arial"/>
              </a:rPr>
              <a:t>Second Outline Level</a:t>
            </a:r>
            <a:endParaRPr b="0" lang="en-GB"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400" strike="noStrike" u="none">
                <a:solidFill>
                  <a:srgbClr val="000000"/>
                </a:solidFill>
                <a:effectLst/>
                <a:uFillTx/>
                <a:latin typeface="Arial"/>
              </a:rPr>
              <a:t>Third Outline Level</a:t>
            </a:r>
            <a:endParaRPr b="0" lang="en-GB"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000" strike="noStrike" u="none">
                <a:solidFill>
                  <a:srgbClr val="000000"/>
                </a:solidFill>
                <a:effectLst/>
                <a:uFillTx/>
                <a:latin typeface="Arial"/>
              </a:rPr>
              <a:t>Fourth Outline Level</a:t>
            </a:r>
            <a:endParaRPr b="0" lang="en-GB"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86"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6DB4F44-832C-4598-9B61-A37C849734DF}"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87"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88" name="Picture 19" descr="Logo_TUC_de_RGB"/>
          <p:cNvPicPr/>
          <p:nvPr/>
        </p:nvPicPr>
        <p:blipFill>
          <a:blip r:embed="rId2"/>
          <a:stretch/>
        </p:blipFill>
        <p:spPr>
          <a:xfrm>
            <a:off x="0" y="0"/>
            <a:ext cx="3043080" cy="552960"/>
          </a:xfrm>
          <a:prstGeom prst="rect">
            <a:avLst/>
          </a:prstGeom>
          <a:noFill/>
          <a:ln w="0">
            <a:noFill/>
          </a:ln>
        </p:spPr>
      </p:pic>
      <p:pic>
        <p:nvPicPr>
          <p:cNvPr id="89" name="Grafik 2" descr=""/>
          <p:cNvPicPr/>
          <p:nvPr/>
        </p:nvPicPr>
        <p:blipFill>
          <a:blip r:embed="rId3"/>
          <a:stretch/>
        </p:blipFill>
        <p:spPr>
          <a:xfrm>
            <a:off x="7430400" y="134640"/>
            <a:ext cx="3688920" cy="505080"/>
          </a:xfrm>
          <a:prstGeom prst="rect">
            <a:avLst/>
          </a:prstGeom>
          <a:noFill/>
          <a:ln w="0">
            <a:noFill/>
          </a:ln>
        </p:spPr>
      </p:pic>
      <p:sp>
        <p:nvSpPr>
          <p:cNvPr id="90"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91"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92"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bg>
      <p:bgPr>
        <a:solidFill>
          <a:srgbClr val="ffffff"/>
        </a:solidFill>
      </p:bgPr>
    </p:bg>
    <p:spTree>
      <p:nvGrpSpPr>
        <p:cNvPr id="1" name=""/>
        <p:cNvGrpSpPr/>
        <p:nvPr/>
      </p:nvGrpSpPr>
      <p:grpSpPr>
        <a:xfrm>
          <a:off x="0" y="0"/>
          <a:ext cx="0" cy="0"/>
          <a:chOff x="0" y="0"/>
          <a:chExt cx="0" cy="0"/>
        </a:xfrm>
      </p:grpSpPr>
      <p:sp>
        <p:nvSpPr>
          <p:cNvPr id="94"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95" name="CustomShape 2"/>
          <p:cNvSpPr/>
          <p:nvPr/>
        </p:nvSpPr>
        <p:spPr>
          <a:xfrm>
            <a:off x="11438640" y="6453360"/>
            <a:ext cx="749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294A941-064B-4C24-B42D-89567061B216}"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96"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97" name="Picture 19" descr="Logo_TUC_de_RGB"/>
          <p:cNvPicPr/>
          <p:nvPr/>
        </p:nvPicPr>
        <p:blipFill>
          <a:blip r:embed="rId2"/>
          <a:stretch/>
        </p:blipFill>
        <p:spPr>
          <a:xfrm>
            <a:off x="0" y="0"/>
            <a:ext cx="3043080" cy="552960"/>
          </a:xfrm>
          <a:prstGeom prst="rect">
            <a:avLst/>
          </a:prstGeom>
          <a:noFill/>
          <a:ln w="0">
            <a:noFill/>
          </a:ln>
        </p:spPr>
      </p:pic>
      <p:pic>
        <p:nvPicPr>
          <p:cNvPr id="98" name="Grafik 2" descr=""/>
          <p:cNvPicPr/>
          <p:nvPr/>
        </p:nvPicPr>
        <p:blipFill>
          <a:blip r:embed="rId3"/>
          <a:stretch/>
        </p:blipFill>
        <p:spPr>
          <a:xfrm>
            <a:off x="7430400" y="134640"/>
            <a:ext cx="3688920" cy="505080"/>
          </a:xfrm>
          <a:prstGeom prst="rect">
            <a:avLst/>
          </a:prstGeom>
          <a:noFill/>
          <a:ln w="0">
            <a:noFill/>
          </a:ln>
        </p:spPr>
      </p:pic>
      <p:sp>
        <p:nvSpPr>
          <p:cNvPr id="99" name="CustomShape 4"/>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00" name="CustomShape 5"/>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01" name="CustomShape 6"/>
          <p:cNvSpPr/>
          <p:nvPr/>
        </p:nvSpPr>
        <p:spPr>
          <a:xfrm>
            <a:off x="0" y="6642720"/>
            <a:ext cx="12175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0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hyperlink" Target="https://showyourstripes.info/" TargetMode="External"/><Relationship Id="rId2" Type="http://schemas.openxmlformats.org/officeDocument/2006/relationships/hyperlink" Target="https://creativecommons.org/licenses/by-sa/4.0/" TargetMode="External"/><Relationship Id="rId3" Type="http://schemas.openxmlformats.org/officeDocument/2006/relationships/image" Target="../media/image6.png"/><Relationship Id="rId4"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7.png"/><Relationship Id="rId3"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8.png"/><Relationship Id="rId3"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9.png"/><Relationship Id="rId3"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5.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9.xml"/>
</Relationships>
</file>

<file path=ppt/slides/_rels/slide36.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9.xml"/>
</Relationships>
</file>

<file path=ppt/slides/_rels/slide37.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9.xml"/>
</Relationships>
</file>

<file path=ppt/slides/_rels/slide38.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0.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2.png"/><Relationship Id="rId3" Type="http://schemas.openxmlformats.org/officeDocument/2006/relationships/slideLayout" Target="../slideLayouts/slideLayout19.xml"/>
</Relationships>
</file>

<file path=ppt/slides/_rels/slide46.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9.xml"/>
</Relationships>
</file>

<file path=ppt/slides/_rels/slide4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3.png"/><Relationship Id="rId3" Type="http://schemas.openxmlformats.org/officeDocument/2006/relationships/slideLayout" Target="../slideLayouts/slideLayout19.xml"/>
</Relationships>
</file>

<file path=ppt/slides/_rels/slide4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0.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slideLayout" Target="../slideLayouts/slideLayout1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527400" y="1412640"/>
            <a:ext cx="10352160" cy="11386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trike="noStrike" u="none">
                <a:solidFill>
                  <a:srgbClr val="008c4f"/>
                </a:solidFill>
                <a:effectLst/>
                <a:uFillTx/>
                <a:latin typeface="DejaVu Sans"/>
                <a:ea typeface="DejaVu Sans"/>
              </a:rPr>
              <a:t>The Limits to Growth: Sustainability and the Circular Economy</a:t>
            </a:r>
            <a:endParaRPr b="0" lang="en-GB" sz="3200" strike="noStrike" u="none">
              <a:solidFill>
                <a:srgbClr val="000000"/>
              </a:solidFill>
              <a:effectLst/>
              <a:uFillTx/>
              <a:latin typeface="Arial"/>
            </a:endParaRPr>
          </a:p>
        </p:txBody>
      </p:sp>
      <p:sp>
        <p:nvSpPr>
          <p:cNvPr id="265" name="CustomShape 2"/>
          <p:cNvSpPr/>
          <p:nvPr/>
        </p:nvSpPr>
        <p:spPr>
          <a:xfrm>
            <a:off x="527400" y="2852640"/>
            <a:ext cx="10352160" cy="2359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trike="noStrike" u="none">
                <a:solidFill>
                  <a:srgbClr val="000000"/>
                </a:solidFill>
                <a:effectLst/>
                <a:uFillTx/>
                <a:latin typeface="DejaVu Sans"/>
                <a:ea typeface="DejaVu Sans"/>
              </a:rPr>
              <a:t>Lecture 3: Challenges II – Climate Change</a:t>
            </a:r>
            <a:endParaRPr b="0" lang="en-GB" sz="2400" strike="noStrike" u="none">
              <a:solidFill>
                <a:srgbClr val="000000"/>
              </a:solidFill>
              <a:effectLst/>
              <a:uFillTx/>
              <a:latin typeface="Arial"/>
            </a:endParaRPr>
          </a:p>
          <a:p>
            <a:pPr algn="ctr">
              <a:lnSpc>
                <a:spcPct val="100000"/>
              </a:lnSpc>
              <a:spcBef>
                <a:spcPts val="479"/>
              </a:spcBef>
              <a:tabLst>
                <a:tab algn="l" pos="0"/>
              </a:tabLst>
            </a:pPr>
            <a:endParaRPr b="0" lang="en-GB" sz="2400" strike="noStrike" u="none">
              <a:solidFill>
                <a:srgbClr val="000000"/>
              </a:solidFill>
              <a:effectLst/>
              <a:uFillTx/>
              <a:latin typeface="Arial"/>
            </a:endParaRPr>
          </a:p>
          <a:p>
            <a:pPr algn="ctr">
              <a:lnSpc>
                <a:spcPct val="100000"/>
              </a:lnSpc>
              <a:spcBef>
                <a:spcPts val="241"/>
              </a:spcBef>
              <a:tabLst>
                <a:tab algn="l" pos="0"/>
              </a:tabLst>
            </a:pPr>
            <a:endParaRPr b="0" lang="en-GB" sz="2400" strike="noStrike" u="none">
              <a:solidFill>
                <a:srgbClr val="000000"/>
              </a:solidFill>
              <a:effectLst/>
              <a:uFillTx/>
              <a:latin typeface="Arial"/>
            </a:endParaRPr>
          </a:p>
          <a:p>
            <a:pPr algn="ctr">
              <a:lnSpc>
                <a:spcPct val="100000"/>
              </a:lnSpc>
              <a:spcBef>
                <a:spcPts val="320"/>
              </a:spcBef>
              <a:tabLst>
                <a:tab algn="l" pos="0"/>
              </a:tabLst>
            </a:pPr>
            <a:r>
              <a:rPr b="0" lang="en-US" sz="1600" strike="noStrike" u="none">
                <a:solidFill>
                  <a:srgbClr val="000000"/>
                </a:solidFill>
                <a:effectLst/>
                <a:uFillTx/>
                <a:latin typeface="DejaVu Sans"/>
                <a:ea typeface="DejaVu Sans"/>
              </a:rPr>
              <a:t>Prof. Dr. Benjamin Leiding</a:t>
            </a:r>
            <a:endParaRPr b="0" lang="en-GB" sz="1600" strike="noStrike" u="none">
              <a:solidFill>
                <a:srgbClr val="000000"/>
              </a:solidFill>
              <a:effectLst/>
              <a:uFillTx/>
              <a:latin typeface="Arial"/>
            </a:endParaRPr>
          </a:p>
          <a:p>
            <a:pPr algn="ctr">
              <a:lnSpc>
                <a:spcPct val="100000"/>
              </a:lnSpc>
              <a:spcBef>
                <a:spcPts val="320"/>
              </a:spcBef>
              <a:tabLst>
                <a:tab algn="l" pos="0"/>
              </a:tabLst>
            </a:pPr>
            <a:r>
              <a:rPr b="0" lang="en-US" sz="1600" strike="noStrike" u="none">
                <a:solidFill>
                  <a:srgbClr val="000000"/>
                </a:solidFill>
                <a:effectLst/>
                <a:uFillTx/>
                <a:latin typeface="DejaVu Sans"/>
                <a:ea typeface="DejaVu Sans"/>
              </a:rPr>
              <a:t>M.Sc. Anant Sujatanagarjuna</a:t>
            </a:r>
            <a:endParaRPr b="0" lang="en-GB" sz="1600" strike="noStrike" u="none">
              <a:solidFill>
                <a:srgbClr val="000000"/>
              </a:solidFill>
              <a:effectLst/>
              <a:uFillTx/>
              <a:latin typeface="Arial"/>
            </a:endParaRPr>
          </a:p>
          <a:p>
            <a:pPr algn="ctr">
              <a:lnSpc>
                <a:spcPct val="100000"/>
              </a:lnSpc>
              <a:spcBef>
                <a:spcPts val="320"/>
              </a:spcBef>
              <a:tabLst>
                <a:tab algn="l" pos="0"/>
              </a:tabLst>
            </a:pPr>
            <a:r>
              <a:rPr b="0" lang="en-US" sz="1600" strike="noStrike" u="none">
                <a:solidFill>
                  <a:srgbClr val="000000"/>
                </a:solidFill>
                <a:effectLst/>
                <a:uFillTx/>
                <a:latin typeface="DejaVu Sans"/>
                <a:ea typeface="DejaVu Sans"/>
              </a:rPr>
              <a:t> M.Sc. Chintan Patel</a:t>
            </a:r>
            <a:endParaRPr b="0" lang="en-GB" sz="16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299" name="CustomShape 2"/>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Global Warming</a:t>
            </a:r>
            <a:endParaRPr b="0" lang="en-GB" sz="2200" strike="noStrike" u="none">
              <a:solidFill>
                <a:srgbClr val="000000"/>
              </a:solidFill>
              <a:effectLst/>
              <a:uFillTx/>
              <a:latin typeface="Arial"/>
            </a:endParaRPr>
          </a:p>
        </p:txBody>
      </p:sp>
      <p:sp>
        <p:nvSpPr>
          <p:cNvPr id="300" name="CustomShape 3"/>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a:t>
            </a:r>
            <a:r>
              <a:rPr b="1" i="1" lang="en-US" sz="1800" strike="noStrike" u="sng">
                <a:solidFill>
                  <a:srgbClr val="000000"/>
                </a:solidFill>
                <a:effectLst/>
                <a:uFillTx/>
                <a:latin typeface="DejaVu Sans"/>
                <a:ea typeface="DejaVu Sans"/>
              </a:rPr>
              <a:t>Global warming</a:t>
            </a:r>
            <a:r>
              <a:rPr b="0" i="1" lang="en-US" sz="1800" strike="noStrike" u="none">
                <a:solidFill>
                  <a:srgbClr val="000000"/>
                </a:solidFill>
                <a:effectLst/>
                <a:uFillTx/>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ffffff"/>
                </a:solidFill>
                <a:effectLst/>
                <a:uFillTx/>
                <a:latin typeface="DejaVu Sans"/>
                <a:ea typeface="DejaVu Sans"/>
              </a:rPr>
              <a:t>The term is frequently used interchangeably with the term </a:t>
            </a:r>
            <a:r>
              <a:rPr b="0" i="1" lang="en-US" sz="1800" strike="noStrike" u="sng">
                <a:solidFill>
                  <a:srgbClr val="ffffff"/>
                </a:solidFill>
                <a:effectLst/>
                <a:uFillTx/>
                <a:latin typeface="DejaVu Sans"/>
                <a:ea typeface="DejaVu Sans"/>
              </a:rPr>
              <a:t>climate change</a:t>
            </a:r>
            <a:r>
              <a:rPr b="0" i="1" lang="en-US" sz="1800" strike="noStrike" u="none">
                <a:solidFill>
                  <a:srgbClr val="ffffff"/>
                </a:solidFill>
                <a:effectLst/>
                <a:uFillTx/>
                <a:latin typeface="DejaVu Sans"/>
                <a:ea typeface="DejaVu Sans"/>
              </a:rPr>
              <a:t>, though the latter refers to both human- and naturally produced warming and the effects it has on our planet. </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ffffff"/>
                </a:solidFill>
                <a:effectLst/>
                <a:uFillTx/>
                <a:latin typeface="DejaVu Sans"/>
                <a:ea typeface="DejaVu Sans"/>
              </a:rPr>
              <a:t>It is most commonly measured as the average increase in Earth’s global surface temperature.”</a:t>
            </a:r>
            <a:endParaRPr b="0" lang="en-GB" sz="1800" strike="noStrike" u="none">
              <a:solidFill>
                <a:srgbClr val="000000"/>
              </a:solidFill>
              <a:effectLst/>
              <a:uFillTx/>
              <a:latin typeface="Arial"/>
            </a:endParaRPr>
          </a:p>
        </p:txBody>
      </p:sp>
      <p:sp>
        <p:nvSpPr>
          <p:cNvPr id="301" name="CustomShape 4"/>
          <p:cNvSpPr/>
          <p:nvPr/>
        </p:nvSpPr>
        <p:spPr>
          <a:xfrm>
            <a:off x="361080" y="2286000"/>
            <a:ext cx="10785240" cy="3373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02" name="CustomShape 5"/>
          <p:cNvSpPr/>
          <p:nvPr/>
        </p:nvSpPr>
        <p:spPr>
          <a:xfrm>
            <a:off x="263520" y="6492240"/>
            <a:ext cx="107910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Nasa – Overview: Weather, Global Warming, and Climate Change – https://climate.nasa.gov/resources/global-warming-vs-climate-change/</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04" name="CustomShape 2"/>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Global Warming</a:t>
            </a:r>
            <a:endParaRPr b="0" lang="en-GB" sz="2200" strike="noStrike" u="none">
              <a:solidFill>
                <a:srgbClr val="000000"/>
              </a:solidFill>
              <a:effectLst/>
              <a:uFillTx/>
              <a:latin typeface="Arial"/>
            </a:endParaRPr>
          </a:p>
        </p:txBody>
      </p:sp>
      <p:sp>
        <p:nvSpPr>
          <p:cNvPr id="305" name="CustomShape 3"/>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a:t>
            </a:r>
            <a:r>
              <a:rPr b="1" i="1" lang="en-US" sz="1800" strike="noStrike" u="sng">
                <a:solidFill>
                  <a:srgbClr val="000000"/>
                </a:solidFill>
                <a:effectLst/>
                <a:uFillTx/>
                <a:latin typeface="DejaVu Sans"/>
                <a:ea typeface="DejaVu Sans"/>
              </a:rPr>
              <a:t>Global warming</a:t>
            </a:r>
            <a:r>
              <a:rPr b="0" i="1" lang="en-US" sz="1800" strike="noStrike" u="none">
                <a:solidFill>
                  <a:srgbClr val="000000"/>
                </a:solidFill>
                <a:effectLst/>
                <a:uFillTx/>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The term is frequently used interchangeably with the term </a:t>
            </a:r>
            <a:r>
              <a:rPr b="0" i="1" lang="en-US" sz="1800" strike="noStrike" u="sng">
                <a:solidFill>
                  <a:srgbClr val="000000"/>
                </a:solidFill>
                <a:effectLst/>
                <a:uFillTx/>
                <a:latin typeface="DejaVu Sans"/>
                <a:ea typeface="DejaVu Sans"/>
              </a:rPr>
              <a:t>climate change</a:t>
            </a:r>
            <a:r>
              <a:rPr b="0" i="1" lang="en-US" sz="1800" strike="noStrike" u="none">
                <a:solidFill>
                  <a:srgbClr val="000000"/>
                </a:solidFill>
                <a:effectLst/>
                <a:uFillTx/>
                <a:latin typeface="DejaVu Sans"/>
                <a:ea typeface="DejaVu Sans"/>
              </a:rPr>
              <a:t>, though the latter refers to both human- and naturally produced warming and the effects it has on our planet. </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ffffff"/>
                </a:solidFill>
                <a:effectLst/>
                <a:uFillTx/>
                <a:latin typeface="DejaVu Sans"/>
                <a:ea typeface="DejaVu Sans"/>
              </a:rPr>
              <a:t>It is most commonly measured as the average increase in Earth’s global surface temperature.”</a:t>
            </a:r>
            <a:endParaRPr b="0" lang="en-GB" sz="1800" strike="noStrike" u="none">
              <a:solidFill>
                <a:srgbClr val="000000"/>
              </a:solidFill>
              <a:effectLst/>
              <a:uFillTx/>
              <a:latin typeface="Arial"/>
            </a:endParaRPr>
          </a:p>
        </p:txBody>
      </p:sp>
      <p:sp>
        <p:nvSpPr>
          <p:cNvPr id="306" name="CustomShape 4"/>
          <p:cNvSpPr/>
          <p:nvPr/>
        </p:nvSpPr>
        <p:spPr>
          <a:xfrm>
            <a:off x="361080" y="2286000"/>
            <a:ext cx="10785240" cy="3373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07" name="CustomShape 5"/>
          <p:cNvSpPr/>
          <p:nvPr/>
        </p:nvSpPr>
        <p:spPr>
          <a:xfrm>
            <a:off x="263520" y="6492240"/>
            <a:ext cx="107910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Nasa – Overview: Weather, Global Warming, and Climate Change – https://climate.nasa.gov/resources/global-warming-vs-climate-change/</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09" name="CustomShape 2"/>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Global Warming</a:t>
            </a:r>
            <a:endParaRPr b="0" lang="en-GB" sz="2200" strike="noStrike" u="none">
              <a:solidFill>
                <a:srgbClr val="000000"/>
              </a:solidFill>
              <a:effectLst/>
              <a:uFillTx/>
              <a:latin typeface="Arial"/>
            </a:endParaRPr>
          </a:p>
        </p:txBody>
      </p:sp>
      <p:sp>
        <p:nvSpPr>
          <p:cNvPr id="310" name="CustomShape 3"/>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a:t>
            </a:r>
            <a:r>
              <a:rPr b="1" i="1" lang="en-US" sz="1800" strike="noStrike" u="sng">
                <a:solidFill>
                  <a:srgbClr val="000000"/>
                </a:solidFill>
                <a:effectLst/>
                <a:uFillTx/>
                <a:latin typeface="DejaVu Sans"/>
                <a:ea typeface="DejaVu Sans"/>
              </a:rPr>
              <a:t>Global warming</a:t>
            </a:r>
            <a:r>
              <a:rPr b="0" i="1" lang="en-US" sz="1800" strike="noStrike" u="none">
                <a:solidFill>
                  <a:srgbClr val="000000"/>
                </a:solidFill>
                <a:effectLst/>
                <a:uFillTx/>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The term is frequently used interchangeably with the term </a:t>
            </a:r>
            <a:r>
              <a:rPr b="0" i="1" lang="en-US" sz="1800" strike="noStrike" u="sng">
                <a:solidFill>
                  <a:srgbClr val="000000"/>
                </a:solidFill>
                <a:effectLst/>
                <a:uFillTx/>
                <a:latin typeface="DejaVu Sans"/>
                <a:ea typeface="DejaVu Sans"/>
              </a:rPr>
              <a:t>climate change</a:t>
            </a:r>
            <a:r>
              <a:rPr b="0" i="1" lang="en-US" sz="1800" strike="noStrike" u="none">
                <a:solidFill>
                  <a:srgbClr val="000000"/>
                </a:solidFill>
                <a:effectLst/>
                <a:uFillTx/>
                <a:latin typeface="DejaVu Sans"/>
                <a:ea typeface="DejaVu Sans"/>
              </a:rPr>
              <a:t>, though the latter refers to both human- and naturally produced warming and the effects it has on our planet. </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It is most commonly measured as the average increase in Earth’s global surface temperature.”</a:t>
            </a:r>
            <a:endParaRPr b="0" lang="en-GB" sz="1800" strike="noStrike" u="none">
              <a:solidFill>
                <a:srgbClr val="000000"/>
              </a:solidFill>
              <a:effectLst/>
              <a:uFillTx/>
              <a:latin typeface="Arial"/>
            </a:endParaRPr>
          </a:p>
        </p:txBody>
      </p:sp>
      <p:sp>
        <p:nvSpPr>
          <p:cNvPr id="311" name="CustomShape 4"/>
          <p:cNvSpPr/>
          <p:nvPr/>
        </p:nvSpPr>
        <p:spPr>
          <a:xfrm>
            <a:off x="361080" y="2286000"/>
            <a:ext cx="10785240" cy="3373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12" name="CustomShape 5"/>
          <p:cNvSpPr/>
          <p:nvPr/>
        </p:nvSpPr>
        <p:spPr>
          <a:xfrm>
            <a:off x="263520" y="6492240"/>
            <a:ext cx="107910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Nasa – Overview: Weather, Global Warming, and Climate Change – https://climate.nasa.gov/resources/global-warming-vs-climate-change/</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14" name="CustomShape 2"/>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Global Warming – Earth Energy Budget</a:t>
            </a:r>
            <a:endParaRPr b="0" lang="en-GB" sz="2200" strike="noStrike" u="none">
              <a:solidFill>
                <a:srgbClr val="000000"/>
              </a:solidFill>
              <a:effectLst/>
              <a:uFillTx/>
              <a:latin typeface="Arial"/>
            </a:endParaRPr>
          </a:p>
        </p:txBody>
      </p:sp>
      <p:pic>
        <p:nvPicPr>
          <p:cNvPr id="315" name="Grafik 142" descr=""/>
          <p:cNvPicPr/>
          <p:nvPr/>
        </p:nvPicPr>
        <p:blipFill>
          <a:blip r:embed="rId1"/>
          <a:stretch/>
        </p:blipFill>
        <p:spPr>
          <a:xfrm>
            <a:off x="2709720" y="1554480"/>
            <a:ext cx="6424560" cy="4962240"/>
          </a:xfrm>
          <a:prstGeom prst="rect">
            <a:avLst/>
          </a:prstGeom>
          <a:noFill/>
          <a:ln w="0">
            <a:noFill/>
          </a:ln>
        </p:spPr>
      </p:pic>
      <p:sp>
        <p:nvSpPr>
          <p:cNvPr id="316" name="CustomShape 3"/>
          <p:cNvSpPr/>
          <p:nvPr/>
        </p:nvSpPr>
        <p:spPr>
          <a:xfrm>
            <a:off x="9950040" y="911520"/>
            <a:ext cx="507240" cy="487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17" name="CustomShape 4"/>
          <p:cNvSpPr/>
          <p:nvPr/>
        </p:nvSpPr>
        <p:spPr>
          <a:xfrm>
            <a:off x="263520" y="6492240"/>
            <a:ext cx="105166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NASA – https://commons.wikimedia.org/wiki/File:The-NASA-Earth%27s-Energy-Budget-Poster-Radiant-Energy-System-satellite-infrared-radiation-fluxes.jpg – Public Domain.</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19" name="CustomShape 2"/>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Global Warming – Annual Mean Global Temperatures (1850-2018)</a:t>
            </a:r>
            <a:endParaRPr b="0" lang="en-GB" sz="2200" strike="noStrike" u="none">
              <a:solidFill>
                <a:srgbClr val="000000"/>
              </a:solidFill>
              <a:effectLst/>
              <a:uFillTx/>
              <a:latin typeface="Arial"/>
            </a:endParaRPr>
          </a:p>
        </p:txBody>
      </p:sp>
      <p:pic>
        <p:nvPicPr>
          <p:cNvPr id="320" name="Grafik 147" descr=""/>
          <p:cNvPicPr/>
          <p:nvPr/>
        </p:nvPicPr>
        <p:blipFill>
          <a:blip r:embed="rId1"/>
          <a:stretch/>
        </p:blipFill>
        <p:spPr>
          <a:xfrm>
            <a:off x="269640" y="1828800"/>
            <a:ext cx="10967760" cy="4105080"/>
          </a:xfrm>
          <a:prstGeom prst="rect">
            <a:avLst/>
          </a:prstGeom>
          <a:noFill/>
          <a:ln w="0">
            <a:noFill/>
          </a:ln>
        </p:spPr>
      </p:pic>
      <p:sp>
        <p:nvSpPr>
          <p:cNvPr id="321" name="CustomShape 3"/>
          <p:cNvSpPr/>
          <p:nvPr/>
        </p:nvSpPr>
        <p:spPr>
          <a:xfrm>
            <a:off x="263520" y="6492240"/>
            <a:ext cx="10516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Ed Hawkins – https://commons.wikimedia.org/wiki/File:20181204_Warming_stripes_(global,_WMO,_1850-2018)_-_Climate_Lab_Book_(Ed_Hawkins).png – </a:t>
            </a:r>
            <a:r>
              <a:rPr b="0" lang="en-US" sz="900" strike="noStrike" u="sng">
                <a:solidFill>
                  <a:srgbClr val="0000ff"/>
                </a:solidFill>
                <a:effectLst/>
                <a:uFillTx/>
                <a:latin typeface="Roboto"/>
                <a:ea typeface="Roboto"/>
                <a:hlinkClick r:id="rId2"/>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
        <p:nvSpPr>
          <p:cNvPr id="322" name="CustomShape 4"/>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 stripe = 1 year</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24" name="CustomShape 2"/>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Global Warming – Temperature change in Germany (1961-2010)</a:t>
            </a:r>
            <a:endParaRPr b="0" lang="en-GB" sz="2200" strike="noStrike" u="none">
              <a:solidFill>
                <a:srgbClr val="000000"/>
              </a:solidFill>
              <a:effectLst/>
              <a:uFillTx/>
              <a:latin typeface="Arial"/>
            </a:endParaRPr>
          </a:p>
        </p:txBody>
      </p:sp>
      <p:sp>
        <p:nvSpPr>
          <p:cNvPr id="325" name="CustomShape 3"/>
          <p:cNvSpPr/>
          <p:nvPr/>
        </p:nvSpPr>
        <p:spPr>
          <a:xfrm>
            <a:off x="261360" y="6409800"/>
            <a:ext cx="10516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Ed Hawkins – </a:t>
            </a:r>
            <a:r>
              <a:rPr b="0" lang="en-US" sz="900" strike="noStrike" u="sng">
                <a:solidFill>
                  <a:srgbClr val="0000ff"/>
                </a:solidFill>
                <a:effectLst/>
                <a:uFillTx/>
                <a:latin typeface="Roboto"/>
                <a:ea typeface="Roboto"/>
                <a:hlinkClick r:id="rId1"/>
              </a:rPr>
              <a:t>https://showyourstripes.info</a:t>
            </a:r>
            <a:r>
              <a:rPr b="0" lang="en-US" sz="900" strike="noStrike" u="none">
                <a:solidFill>
                  <a:srgbClr val="a6a6a6"/>
                </a:solidFill>
                <a:effectLst/>
                <a:uFillTx/>
                <a:latin typeface="Roboto"/>
                <a:ea typeface="Roboto"/>
              </a:rPr>
              <a:t>/s/europe/germany – </a:t>
            </a:r>
            <a:r>
              <a:rPr b="0" lang="en-US" sz="900" strike="noStrike" u="sng">
                <a:solidFill>
                  <a:srgbClr val="0000ff"/>
                </a:solidFill>
                <a:effectLst/>
                <a:uFillTx/>
                <a:latin typeface="Roboto"/>
                <a:ea typeface="Roboto"/>
                <a:hlinkClick r:id="rId2"/>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326" name="Picture 2" descr="A graph of different colored lines&#10;&#10;AI-generated content may be incorrect."/>
          <p:cNvPicPr/>
          <p:nvPr/>
        </p:nvPicPr>
        <p:blipFill>
          <a:blip r:embed="rId3"/>
          <a:srcRect l="0" t="6411" r="0" b="0"/>
          <a:stretch/>
        </p:blipFill>
        <p:spPr>
          <a:xfrm>
            <a:off x="1547280" y="1834200"/>
            <a:ext cx="8312760" cy="437544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28"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a:t>
            </a:r>
            <a:r>
              <a:rPr b="1" i="1" lang="en-US" sz="1800" strike="noStrike" u="sng">
                <a:solidFill>
                  <a:srgbClr val="000000"/>
                </a:solidFill>
                <a:effectLst/>
                <a:uFillTx/>
                <a:latin typeface="DejaVu Sans"/>
                <a:ea typeface="DejaVu Sans"/>
              </a:rPr>
              <a:t>Greenhouse gases</a:t>
            </a:r>
            <a:r>
              <a:rPr b="0" i="1" lang="en-US" sz="1800" strike="noStrike" u="none">
                <a:solidFill>
                  <a:srgbClr val="000000"/>
                </a:solidFill>
                <a:effectLst/>
                <a:uFillTx/>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trike="noStrike" u="sng">
                <a:solidFill>
                  <a:srgbClr val="000000"/>
                </a:solidFill>
                <a:effectLst/>
                <a:uFillTx/>
                <a:latin typeface="DejaVu Sans"/>
                <a:ea typeface="DejaVu Sans"/>
              </a:rPr>
              <a:t>greenhouse effect</a:t>
            </a:r>
            <a:r>
              <a:rPr b="0" i="1"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ffffff"/>
                </a:solidFill>
                <a:effectLst/>
                <a:uFillTx/>
                <a:latin typeface="DejaVu Sans"/>
                <a:ea typeface="DejaVu Sans"/>
              </a:rPr>
              <a:t>Water vapour (H2O), carbon dioxide (CO2), nitrous oxide (N2O), methane (CH4) and ozone (O3) are the primary GHGs in the Earth’s atmosphere.” </a:t>
            </a:r>
            <a:endParaRPr b="0" lang="en-GB" sz="1800" strike="noStrike" u="none">
              <a:solidFill>
                <a:srgbClr val="000000"/>
              </a:solidFill>
              <a:effectLst/>
              <a:uFillTx/>
              <a:latin typeface="Arial"/>
            </a:endParaRPr>
          </a:p>
        </p:txBody>
      </p:sp>
      <p:sp>
        <p:nvSpPr>
          <p:cNvPr id="329"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Greenhouse Gases (GHG)</a:t>
            </a:r>
            <a:endParaRPr b="0" lang="en-GB" sz="2200" strike="noStrike" u="none">
              <a:solidFill>
                <a:srgbClr val="000000"/>
              </a:solidFill>
              <a:effectLst/>
              <a:uFillTx/>
              <a:latin typeface="Arial"/>
            </a:endParaRPr>
          </a:p>
        </p:txBody>
      </p:sp>
      <p:sp>
        <p:nvSpPr>
          <p:cNvPr id="330" name="CustomShape 4"/>
          <p:cNvSpPr/>
          <p:nvPr/>
        </p:nvSpPr>
        <p:spPr>
          <a:xfrm>
            <a:off x="360720" y="2743200"/>
            <a:ext cx="10785240" cy="2368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31" name="CustomShape 5"/>
          <p:cNvSpPr/>
          <p:nvPr/>
        </p:nvSpPr>
        <p:spPr>
          <a:xfrm>
            <a:off x="263520" y="6126480"/>
            <a:ext cx="10791000" cy="637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33"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a:t>
            </a:r>
            <a:r>
              <a:rPr b="1" i="1" lang="en-US" sz="1800" strike="noStrike" u="sng">
                <a:solidFill>
                  <a:srgbClr val="000000"/>
                </a:solidFill>
                <a:effectLst/>
                <a:uFillTx/>
                <a:latin typeface="DejaVu Sans"/>
                <a:ea typeface="DejaVu Sans"/>
              </a:rPr>
              <a:t>Greenhouse gases</a:t>
            </a:r>
            <a:r>
              <a:rPr b="0" i="1" lang="en-US" sz="1800" strike="noStrike" u="none">
                <a:solidFill>
                  <a:srgbClr val="000000"/>
                </a:solidFill>
                <a:effectLst/>
                <a:uFillTx/>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trike="noStrike" u="sng">
                <a:solidFill>
                  <a:srgbClr val="000000"/>
                </a:solidFill>
                <a:effectLst/>
                <a:uFillTx/>
                <a:latin typeface="DejaVu Sans"/>
                <a:ea typeface="DejaVu Sans"/>
              </a:rPr>
              <a:t>greenhouse effect</a:t>
            </a:r>
            <a:r>
              <a:rPr b="0" i="1"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Water vapour (H2O), carbon dioxide (CO2), nitrous oxide (N2O), methane (CH4) and ozone (O3) are the primary GHGs in the Earth’s atmosphere.” </a:t>
            </a:r>
            <a:endParaRPr b="0" lang="en-GB" sz="1800" strike="noStrike" u="none">
              <a:solidFill>
                <a:srgbClr val="000000"/>
              </a:solidFill>
              <a:effectLst/>
              <a:uFillTx/>
              <a:latin typeface="Arial"/>
            </a:endParaRPr>
          </a:p>
        </p:txBody>
      </p:sp>
      <p:sp>
        <p:nvSpPr>
          <p:cNvPr id="334"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Greenhouse Gases (GHG)</a:t>
            </a:r>
            <a:endParaRPr b="0" lang="en-GB" sz="2200" strike="noStrike" u="none">
              <a:solidFill>
                <a:srgbClr val="000000"/>
              </a:solidFill>
              <a:effectLst/>
              <a:uFillTx/>
              <a:latin typeface="Arial"/>
            </a:endParaRPr>
          </a:p>
        </p:txBody>
      </p:sp>
      <p:sp>
        <p:nvSpPr>
          <p:cNvPr id="335" name="CustomShape 4"/>
          <p:cNvSpPr/>
          <p:nvPr/>
        </p:nvSpPr>
        <p:spPr>
          <a:xfrm>
            <a:off x="360720" y="2743200"/>
            <a:ext cx="10785240" cy="2368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36" name="CustomShape 5"/>
          <p:cNvSpPr/>
          <p:nvPr/>
        </p:nvSpPr>
        <p:spPr>
          <a:xfrm>
            <a:off x="263520" y="6126480"/>
            <a:ext cx="10791000" cy="637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38" name="CustomShape 2"/>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GHG Emissions – Cumulative CO2 Emissions (1850 – 2021) </a:t>
            </a:r>
            <a:endParaRPr b="0" lang="en-GB" sz="2200" strike="noStrike" u="none">
              <a:solidFill>
                <a:srgbClr val="000000"/>
              </a:solidFill>
              <a:effectLst/>
              <a:uFillTx/>
              <a:latin typeface="Arial"/>
            </a:endParaRPr>
          </a:p>
        </p:txBody>
      </p:sp>
      <p:sp>
        <p:nvSpPr>
          <p:cNvPr id="339" name="CustomShape 3"/>
          <p:cNvSpPr/>
          <p:nvPr/>
        </p:nvSpPr>
        <p:spPr>
          <a:xfrm>
            <a:off x="263520" y="6492240"/>
            <a:ext cx="10516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RCraig09 – https://commons.wikimedia.org/wiki/File:20211026_Cumulative_carbon_dioxide_CO2_emissions_by_country_-_bar_chart.svg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340" name="Grafik 163" descr=""/>
          <p:cNvPicPr/>
          <p:nvPr/>
        </p:nvPicPr>
        <p:blipFill>
          <a:blip r:embed="rId2"/>
          <a:stretch/>
        </p:blipFill>
        <p:spPr>
          <a:xfrm>
            <a:off x="1645920" y="1720800"/>
            <a:ext cx="8311680" cy="467100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42" name="CustomShape 2"/>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GHG Emissions – CO2 Emissions per Capita (2024)</a:t>
            </a:r>
            <a:endParaRPr b="0" lang="en-GB" sz="2200" strike="noStrike" u="none">
              <a:solidFill>
                <a:srgbClr val="000000"/>
              </a:solidFill>
              <a:effectLst/>
              <a:uFillTx/>
              <a:latin typeface="Arial"/>
            </a:endParaRPr>
          </a:p>
        </p:txBody>
      </p:sp>
      <p:sp>
        <p:nvSpPr>
          <p:cNvPr id="343" name="CustomShape 3"/>
          <p:cNvSpPr/>
          <p:nvPr/>
        </p:nvSpPr>
        <p:spPr>
          <a:xfrm>
            <a:off x="263520" y="6492240"/>
            <a:ext cx="10516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Tomas Schulz – https://aqalgroup.com/2024-worldwide-ghg-emissions/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344" name="Picture 2" descr="A graph of greenhouse gas emissions&#10;&#10;AI-generated content may be incorrect."/>
          <p:cNvPicPr/>
          <p:nvPr/>
        </p:nvPicPr>
        <p:blipFill>
          <a:blip r:embed="rId2"/>
          <a:stretch/>
        </p:blipFill>
        <p:spPr>
          <a:xfrm>
            <a:off x="1942200" y="1718280"/>
            <a:ext cx="7158960" cy="477324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License</a:t>
            </a:r>
            <a:endParaRPr b="0" lang="en-GB" sz="2400" strike="noStrike" u="none">
              <a:solidFill>
                <a:srgbClr val="000000"/>
              </a:solidFill>
              <a:effectLst/>
              <a:uFillTx/>
              <a:latin typeface="Arial"/>
            </a:endParaRPr>
          </a:p>
        </p:txBody>
      </p:sp>
      <p:sp>
        <p:nvSpPr>
          <p:cNvPr id="267"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88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This work is licensed under a </a:t>
            </a:r>
            <a:r>
              <a:rPr b="1" lang="en-US" sz="1800" strike="noStrike" u="none">
                <a:solidFill>
                  <a:srgbClr val="000000"/>
                </a:solidFill>
                <a:effectLst/>
                <a:uFillTx/>
                <a:latin typeface="DejaVu Sans"/>
                <a:ea typeface="DejaVu Sans"/>
              </a:rPr>
              <a:t>Creative Commons Attribution-ShareAlike 4.0 International License</a:t>
            </a:r>
            <a:r>
              <a:rPr b="0" lang="en-US" sz="1800" strike="noStrike" u="none">
                <a:solidFill>
                  <a:srgbClr val="000000"/>
                </a:solidFill>
                <a:effectLst/>
                <a:uFillTx/>
                <a:latin typeface="DejaVu Sans"/>
                <a:ea typeface="DejaVu Sans"/>
              </a:rPr>
              <a:t>. To view a copy of this license, please refer to </a:t>
            </a:r>
            <a:r>
              <a:rPr b="0" lang="en-US" sz="1800" strike="noStrike" u="sng">
                <a:solidFill>
                  <a:srgbClr val="0000ff"/>
                </a:solidFill>
                <a:effectLst/>
                <a:uFillTx/>
                <a:latin typeface="DejaVu Sans"/>
                <a:ea typeface="DejaVu Sans"/>
                <a:hlinkClick r:id="rId1"/>
              </a:rPr>
              <a:t>https://creativecommons.org/licenses/by-sa/4.0/</a:t>
            </a: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288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Updated versions of these slides will be available in our </a:t>
            </a:r>
            <a:r>
              <a:rPr b="0" lang="en-US" sz="1800" strike="noStrike" u="sng">
                <a:solidFill>
                  <a:srgbClr val="0000ff"/>
                </a:solidFill>
                <a:effectLst/>
                <a:uFillTx/>
                <a:latin typeface="DejaVu Sans"/>
                <a:ea typeface="DejaVu Sans"/>
                <a:hlinkClick r:id="rId2"/>
              </a:rPr>
              <a:t>Github repository</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46" name="CustomShape 2"/>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GHG Emissions – CO2 Concentration over the last 800,000 Years</a:t>
            </a:r>
            <a:endParaRPr b="0" lang="en-GB" sz="2200" strike="noStrike" u="none">
              <a:solidFill>
                <a:srgbClr val="000000"/>
              </a:solidFill>
              <a:effectLst/>
              <a:uFillTx/>
              <a:latin typeface="Arial"/>
            </a:endParaRPr>
          </a:p>
        </p:txBody>
      </p:sp>
      <p:sp>
        <p:nvSpPr>
          <p:cNvPr id="347" name="CustomShape 3"/>
          <p:cNvSpPr/>
          <p:nvPr/>
        </p:nvSpPr>
        <p:spPr>
          <a:xfrm>
            <a:off x="263520" y="6492240"/>
            <a:ext cx="10516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Femke Nijsse – https://commons.wikimedia.org/wiki/File:Carbon_Dioxide_800kyr.svg – </a:t>
            </a:r>
            <a:r>
              <a:rPr b="0" lang="en-US" sz="900" strike="noStrike" u="sng">
                <a:solidFill>
                  <a:srgbClr val="0000ff"/>
                </a:solidFill>
                <a:effectLst/>
                <a:uFillTx/>
                <a:latin typeface="Roboto"/>
                <a:ea typeface="Roboto"/>
                <a:hlinkClick r:id="rId1"/>
              </a:rPr>
              <a:t>CC BY-SA 3.0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348" name="Grafik 171" descr=""/>
          <p:cNvPicPr/>
          <p:nvPr/>
        </p:nvPicPr>
        <p:blipFill>
          <a:blip r:embed="rId2"/>
          <a:stretch/>
        </p:blipFill>
        <p:spPr>
          <a:xfrm>
            <a:off x="2193840" y="1643400"/>
            <a:ext cx="7123680" cy="480816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50"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en-GB" sz="1800" strike="noStrike" u="none">
              <a:solidFill>
                <a:srgbClr val="000000"/>
              </a:solidFill>
              <a:effectLst/>
              <a:uFillTx/>
              <a:latin typeface="Arial"/>
            </a:endParaRPr>
          </a:p>
        </p:txBody>
      </p:sp>
      <p:sp>
        <p:nvSpPr>
          <p:cNvPr id="351"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Feedback (Effects)</a:t>
            </a:r>
            <a:endParaRPr b="0" lang="en-GB" sz="2200" strike="noStrike" u="none">
              <a:solidFill>
                <a:srgbClr val="000000"/>
              </a:solidFill>
              <a:effectLst/>
              <a:uFillTx/>
              <a:latin typeface="Arial"/>
            </a:endParaRPr>
          </a:p>
        </p:txBody>
      </p:sp>
      <p:sp>
        <p:nvSpPr>
          <p:cNvPr id="352" name="CustomShape 4"/>
          <p:cNvSpPr/>
          <p:nvPr/>
        </p:nvSpPr>
        <p:spPr>
          <a:xfrm>
            <a:off x="361080" y="3292200"/>
            <a:ext cx="10785240" cy="136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53" name="CustomShape 5"/>
          <p:cNvSpPr/>
          <p:nvPr/>
        </p:nvSpPr>
        <p:spPr>
          <a:xfrm>
            <a:off x="263520" y="6492240"/>
            <a:ext cx="107910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DejaVu Sans"/>
                <a:ea typeface="Roboto"/>
              </a:rPr>
              <a:t>NASA</a:t>
            </a:r>
            <a:r>
              <a:rPr b="0" lang="de-DE" sz="900" strike="noStrike" u="none">
                <a:solidFill>
                  <a:srgbClr val="a6a6a6"/>
                </a:solidFill>
                <a:effectLst/>
                <a:uFillTx/>
                <a:latin typeface="DejaVu Sans"/>
                <a:ea typeface="Roboto"/>
              </a:rPr>
              <a:t> – https://climate.nasa.gov/nasa_science/science/</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55"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Wildfires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Ice-Albedo effect</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Thawing permafrost</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Warming ocean → collapse of the Gulf Stream</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56"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Feedback Effects – Examples</a:t>
            </a:r>
            <a:endParaRPr b="0" lang="en-GB" sz="2200" strike="noStrike" u="none">
              <a:solidFill>
                <a:srgbClr val="000000"/>
              </a:solidFill>
              <a:effectLst/>
              <a:uFillTx/>
              <a:latin typeface="Arial"/>
            </a:endParaRPr>
          </a:p>
        </p:txBody>
      </p:sp>
      <p:pic>
        <p:nvPicPr>
          <p:cNvPr id="357" name="Grafik 180" descr=""/>
          <p:cNvPicPr/>
          <p:nvPr/>
        </p:nvPicPr>
        <p:blipFill>
          <a:blip r:embed="rId1"/>
          <a:stretch/>
        </p:blipFill>
        <p:spPr>
          <a:xfrm>
            <a:off x="7218000" y="2194560"/>
            <a:ext cx="3566880" cy="2374200"/>
          </a:xfrm>
          <a:prstGeom prst="rect">
            <a:avLst/>
          </a:prstGeom>
          <a:noFill/>
          <a:ln w="0">
            <a:noFill/>
          </a:ln>
        </p:spPr>
      </p:pic>
      <p:sp>
        <p:nvSpPr>
          <p:cNvPr id="358" name="CustomShape 4"/>
          <p:cNvSpPr/>
          <p:nvPr/>
        </p:nvSpPr>
        <p:spPr>
          <a:xfrm>
            <a:off x="274320" y="6492240"/>
            <a:ext cx="7772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Bruce Detorres – https://www.flickr.com/photos/brucedetorres/49352689768 – Public Domain.</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60"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Wildfires</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Ice-Albedo effect</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Thawing permafrost</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Warming ocean → collapse of the Gulf Stream</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61"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Feedback Effects – Examples</a:t>
            </a:r>
            <a:endParaRPr b="0" lang="en-GB" sz="2200" strike="noStrike" u="none">
              <a:solidFill>
                <a:srgbClr val="000000"/>
              </a:solidFill>
              <a:effectLst/>
              <a:uFillTx/>
              <a:latin typeface="Arial"/>
            </a:endParaRPr>
          </a:p>
        </p:txBody>
      </p:sp>
      <p:sp>
        <p:nvSpPr>
          <p:cNvPr id="362" name="CustomShape 4"/>
          <p:cNvSpPr/>
          <p:nvPr/>
        </p:nvSpPr>
        <p:spPr>
          <a:xfrm>
            <a:off x="1188720" y="5029200"/>
            <a:ext cx="456696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800" strike="noStrike" u="none">
                <a:solidFill>
                  <a:srgbClr val="000000"/>
                </a:solidFill>
                <a:effectLst/>
                <a:uFillTx/>
                <a:latin typeface="Arial"/>
                <a:ea typeface="DejaVu Sans"/>
              </a:rPr>
              <a:t>Albedo: Measure of the diffuse reflection of solar radiation</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64"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Wildfires</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Ice-Albedo effect</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Thawing permafrost</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Warming ocean → collapse of the Gulf Stream</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65"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Feedback Effects – Examples</a:t>
            </a:r>
            <a:endParaRPr b="0" lang="en-GB" sz="2200" strike="noStrike" u="none">
              <a:solidFill>
                <a:srgbClr val="000000"/>
              </a:solidFill>
              <a:effectLst/>
              <a:uFillTx/>
              <a:latin typeface="Arial"/>
            </a:endParaRPr>
          </a:p>
        </p:txBody>
      </p:sp>
      <p:sp>
        <p:nvSpPr>
          <p:cNvPr id="366" name="CustomShape 4"/>
          <p:cNvSpPr/>
          <p:nvPr/>
        </p:nvSpPr>
        <p:spPr>
          <a:xfrm>
            <a:off x="8138160" y="1280160"/>
            <a:ext cx="1732320" cy="164088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trike="noStrike" u="none">
                <a:solidFill>
                  <a:srgbClr val="ffffff"/>
                </a:solidFill>
                <a:effectLst/>
                <a:uFillTx/>
                <a:latin typeface="Arial"/>
                <a:ea typeface="DejaVu Sans"/>
              </a:rPr>
              <a:t>Melting ice</a:t>
            </a:r>
            <a:endParaRPr b="0" lang="en-GB" sz="1800" strike="noStrike" u="none">
              <a:solidFill>
                <a:srgbClr val="000000"/>
              </a:solidFill>
              <a:effectLst/>
              <a:uFillTx/>
              <a:latin typeface="Arial"/>
            </a:endParaRPr>
          </a:p>
        </p:txBody>
      </p:sp>
      <p:sp>
        <p:nvSpPr>
          <p:cNvPr id="367" name="CustomShape 5"/>
          <p:cNvSpPr/>
          <p:nvPr/>
        </p:nvSpPr>
        <p:spPr>
          <a:xfrm>
            <a:off x="6583680" y="3566160"/>
            <a:ext cx="1732320" cy="164088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trike="noStrike" u="none">
                <a:solidFill>
                  <a:srgbClr val="ffffff"/>
                </a:solidFill>
                <a:effectLst/>
                <a:uFillTx/>
                <a:latin typeface="Arial"/>
                <a:ea typeface="DejaVu Sans"/>
              </a:rPr>
              <a:t>Increase in </a:t>
            </a:r>
            <a:endParaRPr b="0" lang="en-GB" sz="1800" strike="noStrike" u="none">
              <a:solidFill>
                <a:srgbClr val="000000"/>
              </a:solidFill>
              <a:effectLst/>
              <a:uFillTx/>
              <a:latin typeface="Arial"/>
            </a:endParaRPr>
          </a:p>
          <a:p>
            <a:pPr algn="ctr">
              <a:lnSpc>
                <a:spcPct val="100000"/>
              </a:lnSpc>
            </a:pPr>
            <a:r>
              <a:rPr b="0" lang="en-US" sz="1800" strike="noStrike" u="none">
                <a:solidFill>
                  <a:srgbClr val="ffffff"/>
                </a:solidFill>
                <a:effectLst/>
                <a:uFillTx/>
                <a:latin typeface="Arial"/>
                <a:ea typeface="DejaVu Sans"/>
              </a:rPr>
              <a:t>absorbed solar</a:t>
            </a:r>
            <a:endParaRPr b="0" lang="en-GB" sz="1800" strike="noStrike" u="none">
              <a:solidFill>
                <a:srgbClr val="000000"/>
              </a:solidFill>
              <a:effectLst/>
              <a:uFillTx/>
              <a:latin typeface="Arial"/>
            </a:endParaRPr>
          </a:p>
          <a:p>
            <a:pPr algn="ctr">
              <a:lnSpc>
                <a:spcPct val="100000"/>
              </a:lnSpc>
            </a:pPr>
            <a:r>
              <a:rPr b="0" lang="en-US" sz="1800" strike="noStrike" u="none">
                <a:solidFill>
                  <a:srgbClr val="ffffff"/>
                </a:solidFill>
                <a:effectLst/>
                <a:uFillTx/>
                <a:latin typeface="Arial"/>
                <a:ea typeface="DejaVu Sans"/>
              </a:rPr>
              <a:t>radiation</a:t>
            </a:r>
            <a:endParaRPr b="0" lang="en-GB" sz="1800" strike="noStrike" u="none">
              <a:solidFill>
                <a:srgbClr val="000000"/>
              </a:solidFill>
              <a:effectLst/>
              <a:uFillTx/>
              <a:latin typeface="Arial"/>
            </a:endParaRPr>
          </a:p>
        </p:txBody>
      </p:sp>
      <p:sp>
        <p:nvSpPr>
          <p:cNvPr id="368" name="CustomShape 6"/>
          <p:cNvSpPr/>
          <p:nvPr/>
        </p:nvSpPr>
        <p:spPr>
          <a:xfrm>
            <a:off x="9601200" y="3566160"/>
            <a:ext cx="1732320" cy="164088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trike="noStrike" u="none">
                <a:solidFill>
                  <a:srgbClr val="ffffff"/>
                </a:solidFill>
                <a:effectLst/>
                <a:uFillTx/>
                <a:latin typeface="Arial"/>
                <a:ea typeface="DejaVu Sans"/>
              </a:rPr>
              <a:t>Lower Albedo</a:t>
            </a:r>
            <a:endParaRPr b="0" lang="en-GB" sz="1800" strike="noStrike" u="none">
              <a:solidFill>
                <a:srgbClr val="000000"/>
              </a:solidFill>
              <a:effectLst/>
              <a:uFillTx/>
              <a:latin typeface="Arial"/>
            </a:endParaRPr>
          </a:p>
        </p:txBody>
      </p:sp>
      <p:sp>
        <p:nvSpPr>
          <p:cNvPr id="369" name="CustomShape 7"/>
          <p:cNvSpPr/>
          <p:nvPr/>
        </p:nvSpPr>
        <p:spPr>
          <a:xfrm rot="18335400">
            <a:off x="7872480" y="3143160"/>
            <a:ext cx="716400" cy="360720"/>
          </a:xfrm>
          <a:custGeom>
            <a:avLst/>
            <a:gdLst>
              <a:gd name="textAreaLeft" fmla="*/ 0 w 716400"/>
              <a:gd name="textAreaRight" fmla="*/ 719640 w 716400"/>
              <a:gd name="textAreaTop" fmla="*/ 0 h 360720"/>
              <a:gd name="textAreaBottom" fmla="*/ 363960 h 360720"/>
            </a:gdLst>
            <a:ahLst/>
            <a:cxn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70" name="CustomShape 8"/>
          <p:cNvSpPr/>
          <p:nvPr/>
        </p:nvSpPr>
        <p:spPr>
          <a:xfrm rot="13432800">
            <a:off x="9534600" y="3039480"/>
            <a:ext cx="723600" cy="360720"/>
          </a:xfrm>
          <a:custGeom>
            <a:avLst/>
            <a:gdLst>
              <a:gd name="textAreaLeft" fmla="*/ 0 w 723600"/>
              <a:gd name="textAreaRight" fmla="*/ 726840 w 723600"/>
              <a:gd name="textAreaTop" fmla="*/ 0 h 360720"/>
              <a:gd name="textAreaBottom" fmla="*/ 363960 h 360720"/>
            </a:gdLst>
            <a:ahLst/>
            <a:cxn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71" name="CustomShape 9"/>
          <p:cNvSpPr/>
          <p:nvPr/>
        </p:nvSpPr>
        <p:spPr>
          <a:xfrm rot="12000">
            <a:off x="8595720" y="4188600"/>
            <a:ext cx="731880" cy="360720"/>
          </a:xfrm>
          <a:custGeom>
            <a:avLst/>
            <a:gdLst>
              <a:gd name="textAreaLeft" fmla="*/ 0 w 731880"/>
              <a:gd name="textAreaRight" fmla="*/ 735120 w 731880"/>
              <a:gd name="textAreaTop" fmla="*/ 0 h 360720"/>
              <a:gd name="textAreaBottom" fmla="*/ 363960 h 360720"/>
            </a:gdLst>
            <a:ahLst/>
            <a:cxn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72" name="CustomShape 10"/>
          <p:cNvSpPr/>
          <p:nvPr/>
        </p:nvSpPr>
        <p:spPr>
          <a:xfrm>
            <a:off x="1188720" y="5029200"/>
            <a:ext cx="456696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800" strike="noStrike" u="none">
                <a:solidFill>
                  <a:srgbClr val="000000"/>
                </a:solidFill>
                <a:effectLst/>
                <a:uFillTx/>
                <a:latin typeface="Arial"/>
                <a:ea typeface="DejaVu Sans"/>
              </a:rPr>
              <a:t>Albedo: Measure of the diffuse reflection of solar radiation</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74"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Wildfires</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Ice-Albedo effect</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Thawing permafrost</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Warming ocean → collapse of the Gulf Stream</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75"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Feedback Effects – Examples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77"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Wildfires</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Ice-Albedo effect</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Thawing permafrost</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Warming ocean → collapse of the Gulf Stream</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78"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Feedback Effects – Examples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80"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Wildfires</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Ice-Albedo effect</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Thawing permafrost</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Warming ocean → collapse of the Gulf Stream</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Etc.</a:t>
            </a:r>
            <a:endParaRPr b="0" lang="en-GB" sz="1800" strike="noStrike" u="none">
              <a:solidFill>
                <a:srgbClr val="000000"/>
              </a:solidFill>
              <a:effectLst/>
              <a:uFillTx/>
              <a:latin typeface="Arial"/>
            </a:endParaRPr>
          </a:p>
        </p:txBody>
      </p:sp>
      <p:sp>
        <p:nvSpPr>
          <p:cNvPr id="381"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Feedback Effects – Examples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83"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trike="noStrike" u="none">
                <a:solidFill>
                  <a:srgbClr val="000000"/>
                </a:solidFill>
                <a:effectLst/>
                <a:uFillTx/>
                <a:latin typeface="DejaVu Sans"/>
                <a:ea typeface="DejaVu Sans"/>
              </a:rPr>
              <a:t>“</a:t>
            </a:r>
            <a:r>
              <a:rPr b="0" i="1" lang="en-US" sz="1800" strike="noStrike" u="none">
                <a:solidFill>
                  <a:srgbClr val="000000"/>
                </a:solidFill>
                <a:effectLst/>
                <a:uFillTx/>
                <a:latin typeface="DejaVu Sans"/>
                <a:ea typeface="DejaVu Sans"/>
              </a:rPr>
              <a:t>The </a:t>
            </a:r>
            <a:r>
              <a:rPr b="1" i="1" lang="en-US" sz="1800" strike="noStrike" u="sng">
                <a:solidFill>
                  <a:srgbClr val="000000"/>
                </a:solidFill>
                <a:effectLst/>
                <a:uFillTx/>
                <a:latin typeface="DejaVu Sans"/>
                <a:ea typeface="DejaVu Sans"/>
              </a:rPr>
              <a:t>carbon footprint</a:t>
            </a:r>
            <a:r>
              <a:rPr b="0" i="1" lang="en-US" sz="1800" strike="noStrike" u="none">
                <a:solidFill>
                  <a:srgbClr val="000000"/>
                </a:solidFill>
                <a:effectLst/>
                <a:uFillTx/>
                <a:latin typeface="DejaVu Sans"/>
                <a:ea typeface="DejaVu Sans"/>
              </a:rPr>
              <a:t> is a measure of the exclusive total amount of carbon dioxide</a:t>
            </a:r>
            <a:endParaRPr b="0" lang="en-GB" sz="1800" strike="noStrike" u="none">
              <a:solidFill>
                <a:srgbClr val="000000"/>
              </a:solidFill>
              <a:effectLst/>
              <a:uFillTx/>
              <a:latin typeface="Arial"/>
            </a:endParaRPr>
          </a:p>
          <a:p>
            <a:pPr marL="360" algn="ctr">
              <a:lnSpc>
                <a:spcPct val="100000"/>
              </a:lnSpc>
              <a:spcBef>
                <a:spcPts val="360"/>
              </a:spcBef>
            </a:pPr>
            <a:r>
              <a:rPr b="0" i="1" lang="en-US" sz="1800" strike="noStrike" u="none">
                <a:solidFill>
                  <a:srgbClr val="000000"/>
                </a:solidFill>
                <a:effectLst/>
                <a:uFillTx/>
                <a:latin typeface="DejaVu Sans"/>
                <a:ea typeface="DejaVu Sans"/>
              </a:rPr>
              <a:t>emissions that is directly and indirectly caused by an activity or is accumulated over the life stages of a product.</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p:txBody>
      </p:sp>
      <p:sp>
        <p:nvSpPr>
          <p:cNvPr id="384"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Carbon Footprint</a:t>
            </a:r>
            <a:endParaRPr b="0" lang="en-GB" sz="2200" strike="noStrike" u="none">
              <a:solidFill>
                <a:srgbClr val="000000"/>
              </a:solidFill>
              <a:effectLst/>
              <a:uFillTx/>
              <a:latin typeface="Arial"/>
            </a:endParaRPr>
          </a:p>
        </p:txBody>
      </p:sp>
      <p:sp>
        <p:nvSpPr>
          <p:cNvPr id="385" name="CustomShape 4"/>
          <p:cNvSpPr/>
          <p:nvPr/>
        </p:nvSpPr>
        <p:spPr>
          <a:xfrm>
            <a:off x="335520" y="3108960"/>
            <a:ext cx="10785240" cy="136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86" name="CustomShape 5"/>
          <p:cNvSpPr/>
          <p:nvPr/>
        </p:nvSpPr>
        <p:spPr>
          <a:xfrm>
            <a:off x="270720" y="6322680"/>
            <a:ext cx="107910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DejaVu Sans"/>
                <a:ea typeface="Roboto"/>
              </a:rPr>
              <a:t>T. Wiedmann, J. Minx. (2008). </a:t>
            </a:r>
            <a:r>
              <a:rPr b="0" i="1" lang="en-US" sz="900" strike="noStrike" u="none">
                <a:solidFill>
                  <a:srgbClr val="a6a6a6"/>
                </a:solidFill>
                <a:effectLst/>
                <a:uFillTx/>
                <a:latin typeface="DejaVu Sans"/>
                <a:ea typeface="Roboto"/>
              </a:rPr>
              <a:t>A definition of ‘carbon footprint’, Ecological Economics Research Trends</a:t>
            </a:r>
            <a:r>
              <a:rPr b="0" lang="en-US" sz="900" strike="noStrike" u="none">
                <a:solidFill>
                  <a:srgbClr val="a6a6a6"/>
                </a:solidFill>
                <a:effectLst/>
                <a:uFillTx/>
                <a:latin typeface="DejaVu Sans"/>
                <a:ea typeface="Roboto"/>
              </a:rPr>
              <a:t>.</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88" name="CustomShape 2"/>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Carbon Footprint – Origins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4406760"/>
            <a:ext cx="10734840" cy="1343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trike="noStrike" u="none" cap="all">
                <a:solidFill>
                  <a:srgbClr val="008c4f"/>
                </a:solidFill>
                <a:effectLst/>
                <a:uFillTx/>
                <a:latin typeface="Arial Unicode MS"/>
                <a:ea typeface="DejaVu Sans"/>
              </a:rPr>
              <a:t>Climate Change – The Basics</a:t>
            </a:r>
            <a:endParaRPr b="0" lang="en-GB" sz="3000" strike="noStrike" u="none">
              <a:solidFill>
                <a:srgbClr val="000000"/>
              </a:solidFill>
              <a:effectLst/>
              <a:uFillTx/>
              <a:latin typeface="Arial"/>
            </a:endParaRPr>
          </a:p>
        </p:txBody>
      </p:sp>
      <p:sp>
        <p:nvSpPr>
          <p:cNvPr id="269" name="CustomShape 2"/>
          <p:cNvSpPr/>
          <p:nvPr/>
        </p:nvSpPr>
        <p:spPr>
          <a:xfrm>
            <a:off x="335520" y="2906640"/>
            <a:ext cx="10734840" cy="148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90"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trike="noStrike" u="none">
                <a:solidFill>
                  <a:srgbClr val="000000"/>
                </a:solidFill>
                <a:effectLst/>
                <a:uFillTx/>
                <a:latin typeface="DejaVu Sans"/>
                <a:ea typeface="DejaVu Sans"/>
              </a:rPr>
              <a:t>“</a:t>
            </a:r>
            <a:r>
              <a:rPr b="0" i="1" lang="en-US" sz="1800" strike="noStrike" u="none">
                <a:solidFill>
                  <a:srgbClr val="000000"/>
                </a:solidFill>
                <a:effectLst/>
                <a:uFillTx/>
                <a:latin typeface="DejaVu Sans"/>
                <a:ea typeface="DejaVu Sans"/>
              </a:rPr>
              <a:t>The first step to reducing your emissions is to know where you stand. Find out your #carbonfootprint with our new calculator &amp; share your pledge today!</a:t>
            </a:r>
            <a:r>
              <a:rPr b="0" lang="en-US" sz="1800" strike="noStrike" u="none">
                <a:solidFill>
                  <a:srgbClr val="000000"/>
                </a:solidFill>
                <a:effectLst/>
                <a:uFillTx/>
                <a:latin typeface="DejaVu Sans"/>
                <a:ea typeface="DejaVu Sans"/>
              </a:rPr>
              <a:t>” - BP (British Petroleum)</a:t>
            </a:r>
            <a:endParaRPr b="0" lang="en-GB" sz="1800" strike="noStrike" u="none">
              <a:solidFill>
                <a:srgbClr val="000000"/>
              </a:solidFill>
              <a:effectLst/>
              <a:uFillTx/>
              <a:latin typeface="Arial"/>
            </a:endParaRPr>
          </a:p>
        </p:txBody>
      </p:sp>
      <p:sp>
        <p:nvSpPr>
          <p:cNvPr id="391"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Carbon Footprint – Origins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93" name="CustomShape 2"/>
          <p:cNvSpPr/>
          <p:nvPr/>
        </p:nvSpPr>
        <p:spPr>
          <a:xfrm>
            <a:off x="336240" y="1600920"/>
            <a:ext cx="10854000" cy="387360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trike="noStrike" u="none">
                <a:solidFill>
                  <a:srgbClr val="000000"/>
                </a:solidFill>
                <a:effectLst/>
                <a:uFillTx/>
                <a:latin typeface="DejaVu Sans"/>
                <a:ea typeface="DejaVu Sans"/>
              </a:rPr>
              <a:t>100 companies produced more than 70% of the world’s greenhouse gas emissions between 1988 and 2017</a:t>
            </a:r>
            <a:endParaRPr b="0" lang="en-GB" sz="2000" strike="noStrike" u="none">
              <a:solidFill>
                <a:srgbClr val="000000"/>
              </a:solidFill>
              <a:effectLst/>
              <a:uFillTx/>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trike="noStrike" u="none">
                <a:solidFill>
                  <a:srgbClr val="000000"/>
                </a:solidFill>
                <a:effectLst/>
                <a:uFillTx/>
                <a:latin typeface="DejaVu Sans"/>
                <a:ea typeface="DejaVu Sans"/>
              </a:rPr>
              <a:t>Guess who is on the list?</a:t>
            </a:r>
            <a:endParaRPr b="0" lang="en-GB" sz="2000" strike="noStrike" u="none">
              <a:solidFill>
                <a:srgbClr val="000000"/>
              </a:solidFill>
              <a:effectLst/>
              <a:uFillTx/>
              <a:latin typeface="Arial"/>
            </a:endParaRPr>
          </a:p>
          <a:p>
            <a:pPr>
              <a:lnSpc>
                <a:spcPct val="100000"/>
              </a:lnSpc>
            </a:pPr>
            <a:endParaRPr b="0" lang="en-GB" sz="2000" strike="noStrike" u="none">
              <a:solidFill>
                <a:srgbClr val="000000"/>
              </a:solidFill>
              <a:effectLst/>
              <a:uFillTx/>
              <a:latin typeface="Arial"/>
            </a:endParaRPr>
          </a:p>
        </p:txBody>
      </p:sp>
      <p:sp>
        <p:nvSpPr>
          <p:cNvPr id="394" name="CustomShape 3"/>
          <p:cNvSpPr/>
          <p:nvPr/>
        </p:nvSpPr>
        <p:spPr>
          <a:xfrm>
            <a:off x="270720" y="6322680"/>
            <a:ext cx="107910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DejaVu Sans"/>
                <a:ea typeface="Roboto"/>
              </a:rPr>
              <a:t>https://www.theguardian.com/sustainable-business/2017/jul/10/100-fossil-fuel-companies-investors-responsible-71-global-emissions-cdp-study-climate-change</a:t>
            </a:r>
            <a:endParaRPr b="0" lang="en-GB" sz="900" strike="noStrike" u="none">
              <a:solidFill>
                <a:srgbClr val="000000"/>
              </a:solidFill>
              <a:effectLst/>
              <a:uFillTx/>
              <a:latin typeface="Arial"/>
            </a:endParaRPr>
          </a:p>
        </p:txBody>
      </p:sp>
      <p:sp>
        <p:nvSpPr>
          <p:cNvPr id="395" name="CustomShape 4"/>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Carbon Footprint – Who Emits CO2?</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397" name="CustomShape 2"/>
          <p:cNvSpPr/>
          <p:nvPr/>
        </p:nvSpPr>
        <p:spPr>
          <a:xfrm>
            <a:off x="336240" y="1600920"/>
            <a:ext cx="10854000" cy="387360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trike="noStrike" u="none">
                <a:solidFill>
                  <a:srgbClr val="000000"/>
                </a:solidFill>
                <a:effectLst/>
                <a:uFillTx/>
                <a:latin typeface="DejaVu Sans"/>
                <a:ea typeface="DejaVu Sans"/>
              </a:rPr>
              <a:t>100 companies produced more than 70% of the world’s greenhouse gas emissions between 1988 and 2017</a:t>
            </a:r>
            <a:endParaRPr b="0" lang="en-GB" sz="2000" strike="noStrike" u="none">
              <a:solidFill>
                <a:srgbClr val="000000"/>
              </a:solidFill>
              <a:effectLst/>
              <a:uFillTx/>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trike="noStrike" u="none">
                <a:solidFill>
                  <a:srgbClr val="000000"/>
                </a:solidFill>
                <a:effectLst/>
                <a:uFillTx/>
                <a:latin typeface="DejaVu Sans"/>
                <a:ea typeface="DejaVu Sans"/>
              </a:rPr>
              <a:t>Guess who is on the list?</a:t>
            </a:r>
            <a:endParaRPr b="0" lang="en-GB" sz="2000" strike="noStrike" u="none">
              <a:solidFill>
                <a:srgbClr val="000000"/>
              </a:solidFill>
              <a:effectLst/>
              <a:uFillTx/>
              <a:latin typeface="Arial"/>
            </a:endParaRPr>
          </a:p>
          <a:p>
            <a:pPr>
              <a:lnSpc>
                <a:spcPct val="100000"/>
              </a:lnSpc>
            </a:pPr>
            <a:endParaRPr b="0" lang="en-GB" sz="2000" strike="noStrike" u="none">
              <a:solidFill>
                <a:srgbClr val="000000"/>
              </a:solidFill>
              <a:effectLst/>
              <a:uFillTx/>
              <a:latin typeface="Arial"/>
            </a:endParaRPr>
          </a:p>
        </p:txBody>
      </p:sp>
      <p:sp>
        <p:nvSpPr>
          <p:cNvPr id="398" name="CustomShape 3"/>
          <p:cNvSpPr/>
          <p:nvPr/>
        </p:nvSpPr>
        <p:spPr>
          <a:xfrm>
            <a:off x="270720" y="6322680"/>
            <a:ext cx="107910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DejaVu Sans"/>
                <a:ea typeface="Roboto"/>
              </a:rPr>
              <a:t>https://www.theguardian.com/sustainable-business/2017/jul/10/100-fossil-fuel-companies-investors-responsible-71-global-emissions-cdp-study-climate-change</a:t>
            </a:r>
            <a:endParaRPr b="0" lang="en-GB" sz="900" strike="noStrike" u="none">
              <a:solidFill>
                <a:srgbClr val="000000"/>
              </a:solidFill>
              <a:effectLst/>
              <a:uFillTx/>
              <a:latin typeface="Arial"/>
            </a:endParaRPr>
          </a:p>
        </p:txBody>
      </p:sp>
      <p:sp>
        <p:nvSpPr>
          <p:cNvPr id="399" name="CustomShape 4"/>
          <p:cNvSpPr/>
          <p:nvPr/>
        </p:nvSpPr>
        <p:spPr>
          <a:xfrm>
            <a:off x="3566160" y="3017520"/>
            <a:ext cx="5020560" cy="273456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China (Coal) → 14.32%</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Saudi Arabian Oil Company (Aramco) → 4.50%</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Gazprom OAO</a:t>
            </a:r>
            <a:r>
              <a:rPr b="0" lang="en-US" sz="1400" strike="noStrike" u="none">
                <a:solidFill>
                  <a:srgbClr val="000000"/>
                </a:solidFill>
                <a:effectLst/>
                <a:uFillTx/>
                <a:latin typeface="DejaVu Sans"/>
                <a:ea typeface="DejaVu Sans"/>
              </a:rPr>
              <a:t>	</a:t>
            </a:r>
            <a:r>
              <a:rPr b="0" lang="en-US" sz="1400" strike="noStrike" u="none">
                <a:solidFill>
                  <a:srgbClr val="000000"/>
                </a:solidFill>
                <a:effectLst/>
                <a:uFillTx/>
                <a:latin typeface="DejaVu Sans"/>
                <a:ea typeface="DejaVu Sans"/>
              </a:rPr>
              <a:t>→ 3.91%</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National Iranian Oil → 2.28%</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ExxonMobil Corp → 1.98%</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Coal India</a:t>
            </a:r>
            <a:r>
              <a:rPr b="0" lang="en-US" sz="1400" strike="noStrike" u="none">
                <a:solidFill>
                  <a:srgbClr val="000000"/>
                </a:solidFill>
                <a:effectLst/>
                <a:uFillTx/>
                <a:latin typeface="DejaVu Sans"/>
                <a:ea typeface="DejaVu Sans"/>
              </a:rPr>
              <a:t>	</a:t>
            </a:r>
            <a:r>
              <a:rPr b="0" lang="en-US" sz="1400" strike="noStrike" u="none">
                <a:solidFill>
                  <a:srgbClr val="000000"/>
                </a:solidFill>
                <a:effectLst/>
                <a:uFillTx/>
                <a:latin typeface="DejaVu Sans"/>
                <a:ea typeface="DejaVu Sans"/>
              </a:rPr>
              <a:t>→ 1.87%</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Petroleos Mexicanos (Pemex) → 1.87%</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Russia (Coal) → 1.86%</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Royal Dutch Shell PLC → 1.67%</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China National Petroleum Corp (CNPC) → 1.56%</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1" lang="en-US" sz="1400" strike="noStrike" u="none">
                <a:solidFill>
                  <a:srgbClr val="c9211e"/>
                </a:solidFill>
                <a:effectLst/>
                <a:highlight>
                  <a:srgbClr val="ffff00"/>
                </a:highlight>
                <a:uFillTx/>
                <a:latin typeface="DejaVu Sans"/>
                <a:ea typeface="DejaVu Sans"/>
              </a:rPr>
              <a:t> BP PLC → 1.53%</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highlight>
                  <a:srgbClr val="ffff00"/>
                </a:highlight>
                <a:uFillTx/>
                <a:latin typeface="DejaVu Sans"/>
                <a:ea typeface="DejaVu Sans"/>
              </a:rPr>
              <a:t> Chevron Corp → 1.31%</a:t>
            </a:r>
            <a:endParaRPr b="0" lang="en-GB" sz="1400" strike="noStrike" u="none">
              <a:solidFill>
                <a:srgbClr val="000000"/>
              </a:solidFill>
              <a:effectLst/>
              <a:uFillTx/>
              <a:latin typeface="Arial"/>
            </a:endParaRPr>
          </a:p>
        </p:txBody>
      </p:sp>
      <p:sp>
        <p:nvSpPr>
          <p:cNvPr id="400" name="CustomShape 5"/>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Carbon Footprint – Who Emits CO2?</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402" name="CustomShape 2"/>
          <p:cNvSpPr/>
          <p:nvPr/>
        </p:nvSpPr>
        <p:spPr>
          <a:xfrm>
            <a:off x="336240" y="1600920"/>
            <a:ext cx="10854000" cy="387360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trike="noStrike" u="none">
                <a:solidFill>
                  <a:srgbClr val="000000"/>
                </a:solidFill>
                <a:effectLst/>
                <a:uFillTx/>
                <a:latin typeface="DejaVu Sans"/>
                <a:ea typeface="DejaVu Sans"/>
              </a:rPr>
              <a:t>100 companies produced more than 70% of the world’s greenhouse gas emissions between 1988 and 2017</a:t>
            </a:r>
            <a:endParaRPr b="0" lang="en-GB" sz="2000" strike="noStrike" u="none">
              <a:solidFill>
                <a:srgbClr val="000000"/>
              </a:solidFill>
              <a:effectLst/>
              <a:uFillTx/>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trike="noStrike" u="none">
                <a:solidFill>
                  <a:srgbClr val="000000"/>
                </a:solidFill>
                <a:effectLst/>
                <a:uFillTx/>
                <a:latin typeface="DejaVu Sans"/>
                <a:ea typeface="DejaVu Sans"/>
              </a:rPr>
              <a:t>Guess who is on the list?</a:t>
            </a:r>
            <a:endParaRPr b="0" lang="en-GB" sz="2000" strike="noStrike" u="none">
              <a:solidFill>
                <a:srgbClr val="000000"/>
              </a:solidFill>
              <a:effectLst/>
              <a:uFillTx/>
              <a:latin typeface="Arial"/>
            </a:endParaRPr>
          </a:p>
          <a:p>
            <a:pPr>
              <a:lnSpc>
                <a:spcPct val="100000"/>
              </a:lnSpc>
            </a:pPr>
            <a:endParaRPr b="0" lang="en-GB" sz="2000" strike="noStrike" u="none">
              <a:solidFill>
                <a:srgbClr val="000000"/>
              </a:solidFill>
              <a:effectLst/>
              <a:uFillTx/>
              <a:latin typeface="Arial"/>
            </a:endParaRPr>
          </a:p>
        </p:txBody>
      </p:sp>
      <p:sp>
        <p:nvSpPr>
          <p:cNvPr id="403" name="CustomShape 3"/>
          <p:cNvSpPr/>
          <p:nvPr/>
        </p:nvSpPr>
        <p:spPr>
          <a:xfrm>
            <a:off x="270720" y="6322680"/>
            <a:ext cx="107910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DejaVu Sans"/>
                <a:ea typeface="Roboto"/>
              </a:rPr>
              <a:t>https://www.theguardian.com/sustainable-business/2017/jul/10/100-fossil-fuel-companies-investors-responsible-71-global-emissions-cdp-study-climate-change</a:t>
            </a:r>
            <a:endParaRPr b="0" lang="en-GB" sz="900" strike="noStrike" u="none">
              <a:solidFill>
                <a:srgbClr val="000000"/>
              </a:solidFill>
              <a:effectLst/>
              <a:uFillTx/>
              <a:latin typeface="Arial"/>
            </a:endParaRPr>
          </a:p>
        </p:txBody>
      </p:sp>
      <p:sp>
        <p:nvSpPr>
          <p:cNvPr id="404" name="CustomShape 4"/>
          <p:cNvSpPr/>
          <p:nvPr/>
        </p:nvSpPr>
        <p:spPr>
          <a:xfrm>
            <a:off x="3566160" y="3017520"/>
            <a:ext cx="5020560" cy="273456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China (Coal) → 14.32%</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Saudi Arabian Oil Company (Aramco) → 4.50%</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Gazprom OAO</a:t>
            </a:r>
            <a:r>
              <a:rPr b="0" lang="en-US" sz="1400" strike="noStrike" u="none">
                <a:solidFill>
                  <a:srgbClr val="000000"/>
                </a:solidFill>
                <a:effectLst/>
                <a:uFillTx/>
                <a:latin typeface="DejaVu Sans"/>
                <a:ea typeface="DejaVu Sans"/>
              </a:rPr>
              <a:t>	</a:t>
            </a:r>
            <a:r>
              <a:rPr b="0" lang="en-US" sz="1400" strike="noStrike" u="none">
                <a:solidFill>
                  <a:srgbClr val="000000"/>
                </a:solidFill>
                <a:effectLst/>
                <a:uFillTx/>
                <a:latin typeface="DejaVu Sans"/>
                <a:ea typeface="DejaVu Sans"/>
              </a:rPr>
              <a:t>→ 3.91%</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National Iranian Oil → 2.28%</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ExxonMobil Corp → 1.98%</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Coal India</a:t>
            </a:r>
            <a:r>
              <a:rPr b="0" lang="en-US" sz="1400" strike="noStrike" u="none">
                <a:solidFill>
                  <a:srgbClr val="000000"/>
                </a:solidFill>
                <a:effectLst/>
                <a:uFillTx/>
                <a:latin typeface="DejaVu Sans"/>
                <a:ea typeface="DejaVu Sans"/>
              </a:rPr>
              <a:t>	</a:t>
            </a:r>
            <a:r>
              <a:rPr b="0" lang="en-US" sz="1400" strike="noStrike" u="none">
                <a:solidFill>
                  <a:srgbClr val="000000"/>
                </a:solidFill>
                <a:effectLst/>
                <a:uFillTx/>
                <a:latin typeface="DejaVu Sans"/>
                <a:ea typeface="DejaVu Sans"/>
              </a:rPr>
              <a:t>→ 1.87%</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Petroleos Mexicanos (Pemex) → 1.87%</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Russia (Coal) → 1.86%</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Royal Dutch Shell PLC → 1.67%</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uFillTx/>
                <a:latin typeface="DejaVu Sans"/>
                <a:ea typeface="DejaVu Sans"/>
              </a:rPr>
              <a:t> China National Petroleum Corp (CNPC) → 1.56%</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1" lang="en-US" sz="1400" strike="noStrike" u="none">
                <a:solidFill>
                  <a:srgbClr val="c9211e"/>
                </a:solidFill>
                <a:effectLst/>
                <a:highlight>
                  <a:srgbClr val="ffff00"/>
                </a:highlight>
                <a:uFillTx/>
                <a:latin typeface="DejaVu Sans"/>
                <a:ea typeface="DejaVu Sans"/>
              </a:rPr>
              <a:t> BP PLC → 1.53%</a:t>
            </a:r>
            <a:endParaRPr b="0" lang="en-GB" sz="1400" strike="noStrike" u="none">
              <a:solidFill>
                <a:srgbClr val="000000"/>
              </a:solidFill>
              <a:effectLst/>
              <a:uFillTx/>
              <a:latin typeface="Arial"/>
            </a:endParaRPr>
          </a:p>
          <a:p>
            <a:pPr marL="216000" indent="-209520">
              <a:lnSpc>
                <a:spcPct val="100000"/>
              </a:lnSpc>
              <a:buClr>
                <a:srgbClr val="008c4f"/>
              </a:buClr>
              <a:buFont typeface="StarSymbol"/>
              <a:buAutoNum type="arabicParenR"/>
            </a:pPr>
            <a:r>
              <a:rPr b="0" lang="en-US" sz="1400" strike="noStrike" u="none">
                <a:solidFill>
                  <a:srgbClr val="000000"/>
                </a:solidFill>
                <a:effectLst/>
                <a:highlight>
                  <a:srgbClr val="ffff00"/>
                </a:highlight>
                <a:uFillTx/>
                <a:latin typeface="DejaVu Sans"/>
                <a:ea typeface="DejaVu Sans"/>
              </a:rPr>
              <a:t> Chevron Corp → 1.31%</a:t>
            </a:r>
            <a:endParaRPr b="0" lang="en-GB" sz="1400" strike="noStrike" u="none">
              <a:solidFill>
                <a:srgbClr val="000000"/>
              </a:solidFill>
              <a:effectLst/>
              <a:uFillTx/>
              <a:latin typeface="Arial"/>
            </a:endParaRPr>
          </a:p>
        </p:txBody>
      </p:sp>
      <p:sp>
        <p:nvSpPr>
          <p:cNvPr id="405" name="CustomShape 5"/>
          <p:cNvSpPr/>
          <p:nvPr/>
        </p:nvSpPr>
        <p:spPr>
          <a:xfrm>
            <a:off x="2743200" y="5760720"/>
            <a:ext cx="5386320" cy="849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400" strike="noStrike" u="sng">
                <a:solidFill>
                  <a:srgbClr val="000000"/>
                </a:solidFill>
                <a:effectLst/>
                <a:uFillTx/>
                <a:latin typeface="DejaVu Sans"/>
                <a:ea typeface="DejaVu Sans"/>
              </a:rPr>
              <a:t>Blaming individuals and denying any responsibility → great strategy!</a:t>
            </a:r>
            <a:endParaRPr b="0" lang="en-GB" sz="1400" strike="noStrike" u="none">
              <a:solidFill>
                <a:srgbClr val="000000"/>
              </a:solidFill>
              <a:effectLst/>
              <a:uFillTx/>
              <a:latin typeface="Arial"/>
            </a:endParaRPr>
          </a:p>
        </p:txBody>
      </p:sp>
      <p:sp>
        <p:nvSpPr>
          <p:cNvPr id="406" name="CustomShape 6"/>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Carbon Footprint – Who Emits CO2?</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56"/>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trike="noStrike" u="none">
                <a:solidFill>
                  <a:srgbClr val="000000"/>
                </a:solidFill>
                <a:effectLst/>
                <a:uFillTx/>
                <a:latin typeface="DejaVu Sans"/>
                <a:ea typeface="DejaVu Sans"/>
              </a:rPr>
              <a:t>Your Personal Carbon Footprint</a:t>
            </a:r>
            <a:endParaRPr b="0" lang="en-GB" sz="2400" strike="noStrike" u="none">
              <a:solidFill>
                <a:srgbClr val="000000"/>
              </a:solidFill>
              <a:effectLst/>
              <a:uFillTx/>
              <a:latin typeface="Arial"/>
            </a:endParaRPr>
          </a:p>
        </p:txBody>
      </p:sp>
      <p:sp>
        <p:nvSpPr>
          <p:cNvPr id="408" name="CustomShape 15"/>
          <p:cNvSpPr/>
          <p:nvPr/>
        </p:nvSpPr>
        <p:spPr>
          <a:xfrm>
            <a:off x="865440" y="2859120"/>
            <a:ext cx="9915120" cy="1866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trike="noStrike" u="none">
                <a:solidFill>
                  <a:srgbClr val="000000"/>
                </a:solidFill>
                <a:effectLst/>
                <a:uFillTx/>
                <a:latin typeface="DejaVu Sans"/>
                <a:ea typeface="DejaVu Sans"/>
              </a:rPr>
              <a:t>So we just reduce our CO2 footprint and we are good?</a:t>
            </a:r>
            <a:endParaRPr b="0" lang="en-GB" sz="2800" strike="noStrike" u="none">
              <a:solidFill>
                <a:srgbClr val="000000"/>
              </a:solidFill>
              <a:effectLst/>
              <a:uFillTx/>
              <a:latin typeface="Arial"/>
            </a:endParaRPr>
          </a:p>
        </p:txBody>
      </p:sp>
      <p:sp>
        <p:nvSpPr>
          <p:cNvPr id="409" name="CustomShape 16"/>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Problem already solved?</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59"/>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trike="noStrike" u="none">
                <a:solidFill>
                  <a:srgbClr val="000000"/>
                </a:solidFill>
                <a:effectLst/>
                <a:uFillTx/>
                <a:latin typeface="DejaVu Sans"/>
                <a:ea typeface="DejaVu Sans"/>
              </a:rPr>
              <a:t>Your Personal Carbon Footprint</a:t>
            </a:r>
            <a:endParaRPr b="0" lang="en-GB" sz="2400" strike="noStrike" u="none">
              <a:solidFill>
                <a:srgbClr val="000000"/>
              </a:solidFill>
              <a:effectLst/>
              <a:uFillTx/>
              <a:latin typeface="Arial"/>
            </a:endParaRPr>
          </a:p>
        </p:txBody>
      </p:sp>
      <p:sp>
        <p:nvSpPr>
          <p:cNvPr id="411" name="CustomShape 17"/>
          <p:cNvSpPr/>
          <p:nvPr/>
        </p:nvSpPr>
        <p:spPr>
          <a:xfrm>
            <a:off x="263520" y="6411600"/>
            <a:ext cx="64638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trike="noStrike" u="sng">
                <a:solidFill>
                  <a:srgbClr val="0000ff"/>
                </a:solidFill>
                <a:effectLst/>
                <a:uFillTx/>
                <a:latin typeface="Roboto"/>
                <a:ea typeface="Roboto"/>
                <a:hlinkClick r:id="rId1"/>
              </a:rPr>
              <a:t>https://blogs.microsoft.com/blog/2020/01/16/microsoft-will-be-carbon-negative-by-2030/</a:t>
            </a:r>
            <a:endParaRPr b="0" lang="en-GB" sz="900" strike="noStrike" u="none">
              <a:solidFill>
                <a:srgbClr val="000000"/>
              </a:solidFill>
              <a:effectLst/>
              <a:uFillTx/>
              <a:latin typeface="Arial"/>
            </a:endParaRPr>
          </a:p>
        </p:txBody>
      </p:sp>
      <p:sp>
        <p:nvSpPr>
          <p:cNvPr id="412" name="CustomShape 18"/>
          <p:cNvSpPr/>
          <p:nvPr/>
        </p:nvSpPr>
        <p:spPr>
          <a:xfrm>
            <a:off x="865440" y="1828800"/>
            <a:ext cx="9915120" cy="2897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trike="noStrike" u="none">
                <a:solidFill>
                  <a:srgbClr val="000000"/>
                </a:solidFill>
                <a:effectLst/>
                <a:uFillTx/>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GB" sz="2800" strike="noStrike" u="none">
              <a:solidFill>
                <a:srgbClr val="000000"/>
              </a:solidFill>
              <a:effectLst/>
              <a:uFillTx/>
              <a:latin typeface="Arial"/>
            </a:endParaRPr>
          </a:p>
        </p:txBody>
      </p:sp>
      <p:sp>
        <p:nvSpPr>
          <p:cNvPr id="413" name="CustomShape 19"/>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Microsoft will be Carbon Negative by 2030</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63"/>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trike="noStrike" u="none">
                <a:solidFill>
                  <a:srgbClr val="000000"/>
                </a:solidFill>
                <a:effectLst/>
                <a:uFillTx/>
                <a:latin typeface="DejaVu Sans"/>
                <a:ea typeface="DejaVu Sans"/>
              </a:rPr>
              <a:t>Your Personal Carbon Footprint</a:t>
            </a:r>
            <a:endParaRPr b="0" lang="en-GB" sz="2400" strike="noStrike" u="none">
              <a:solidFill>
                <a:srgbClr val="000000"/>
              </a:solidFill>
              <a:effectLst/>
              <a:uFillTx/>
              <a:latin typeface="Arial"/>
            </a:endParaRPr>
          </a:p>
        </p:txBody>
      </p:sp>
      <p:sp>
        <p:nvSpPr>
          <p:cNvPr id="415" name="CustomShape 20"/>
          <p:cNvSpPr/>
          <p:nvPr/>
        </p:nvSpPr>
        <p:spPr>
          <a:xfrm>
            <a:off x="263520" y="6411600"/>
            <a:ext cx="7500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trike="noStrike" u="sng">
                <a:solidFill>
                  <a:srgbClr val="0000ff"/>
                </a:solidFill>
                <a:effectLst/>
                <a:uFillTx/>
                <a:latin typeface="Roboto"/>
                <a:ea typeface="Roboto"/>
                <a:hlinkClick r:id="rId1"/>
              </a:rPr>
              <a:t>https://www.apple.com/newsroom/2020/07/apple-commits-to-be-100-percent-carbon-neutral-for-its-supply-chain-and-products-by-2030/</a:t>
            </a:r>
            <a:endParaRPr b="0" lang="en-GB" sz="900" strike="noStrike" u="none">
              <a:solidFill>
                <a:srgbClr val="000000"/>
              </a:solidFill>
              <a:effectLst/>
              <a:uFillTx/>
              <a:latin typeface="Arial"/>
            </a:endParaRPr>
          </a:p>
        </p:txBody>
      </p:sp>
      <p:sp>
        <p:nvSpPr>
          <p:cNvPr id="416" name="CustomShape 21"/>
          <p:cNvSpPr/>
          <p:nvPr/>
        </p:nvSpPr>
        <p:spPr>
          <a:xfrm>
            <a:off x="865440" y="1640160"/>
            <a:ext cx="9915120" cy="4507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trike="noStrike" u="none">
                <a:solidFill>
                  <a:srgbClr val="000000"/>
                </a:solidFill>
                <a:effectLst/>
                <a:uFillTx/>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GB" sz="2800" strike="noStrike" u="none">
              <a:solidFill>
                <a:srgbClr val="000000"/>
              </a:solidFill>
              <a:effectLst/>
              <a:uFillTx/>
              <a:latin typeface="Arial"/>
            </a:endParaRPr>
          </a:p>
        </p:txBody>
      </p:sp>
      <p:sp>
        <p:nvSpPr>
          <p:cNvPr id="417" name="CustomShape 22"/>
          <p:cNvSpPr/>
          <p:nvPr/>
        </p:nvSpPr>
        <p:spPr>
          <a:xfrm>
            <a:off x="4241520" y="1828800"/>
            <a:ext cx="994680" cy="33516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trike="noStrike" u="none">
                <a:solidFill>
                  <a:srgbClr val="000000"/>
                </a:solidFill>
                <a:effectLst/>
                <a:uFillTx/>
                <a:latin typeface="DejaVu Sans"/>
                <a:ea typeface="DejaVu Sans"/>
              </a:rPr>
              <a:t>July 2020</a:t>
            </a:r>
            <a:endParaRPr b="0" lang="en-GB" sz="1000" strike="noStrike" u="none">
              <a:solidFill>
                <a:srgbClr val="ffffff"/>
              </a:solidFill>
              <a:effectLst/>
              <a:uFillTx/>
              <a:latin typeface="Arial"/>
            </a:endParaRPr>
          </a:p>
        </p:txBody>
      </p:sp>
      <p:sp>
        <p:nvSpPr>
          <p:cNvPr id="418" name="CustomShape 2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Apple will be Carbon Neutral by 2030</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68"/>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trike="noStrike" u="none">
                <a:solidFill>
                  <a:srgbClr val="000000"/>
                </a:solidFill>
                <a:effectLst/>
                <a:uFillTx/>
                <a:latin typeface="DejaVu Sans"/>
                <a:ea typeface="DejaVu Sans"/>
              </a:rPr>
              <a:t>Your Personal Carbon Footprint</a:t>
            </a:r>
            <a:endParaRPr b="0" lang="en-GB" sz="2400" strike="noStrike" u="none">
              <a:solidFill>
                <a:srgbClr val="000000"/>
              </a:solidFill>
              <a:effectLst/>
              <a:uFillTx/>
              <a:latin typeface="Arial"/>
            </a:endParaRPr>
          </a:p>
        </p:txBody>
      </p:sp>
      <p:sp>
        <p:nvSpPr>
          <p:cNvPr id="420" name="CustomShape 24"/>
          <p:cNvSpPr/>
          <p:nvPr/>
        </p:nvSpPr>
        <p:spPr>
          <a:xfrm>
            <a:off x="263520" y="6411600"/>
            <a:ext cx="7500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trike="noStrike" u="sng">
                <a:solidFill>
                  <a:srgbClr val="0000ff"/>
                </a:solidFill>
                <a:effectLst/>
                <a:uFillTx/>
                <a:latin typeface="Roboto"/>
                <a:ea typeface="Roboto"/>
                <a:hlinkClick r:id="rId1"/>
              </a:rPr>
              <a:t>https://www.polestar.com/uk/news/striving-for-zero-the-2030-climate-neutral-car-plan/</a:t>
            </a:r>
            <a:endParaRPr b="0" lang="en-GB" sz="900" strike="noStrike" u="none">
              <a:solidFill>
                <a:srgbClr val="000000"/>
              </a:solidFill>
              <a:effectLst/>
              <a:uFillTx/>
              <a:latin typeface="Arial"/>
            </a:endParaRPr>
          </a:p>
        </p:txBody>
      </p:sp>
      <p:sp>
        <p:nvSpPr>
          <p:cNvPr id="421" name="CustomShape 25"/>
          <p:cNvSpPr/>
          <p:nvPr/>
        </p:nvSpPr>
        <p:spPr>
          <a:xfrm>
            <a:off x="335520" y="1268640"/>
            <a:ext cx="10736280" cy="5023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trike="noStrike" u="none">
              <a:solidFill>
                <a:srgbClr val="000000"/>
              </a:solidFill>
              <a:effectLst/>
              <a:uFillTx/>
              <a:latin typeface="Arial"/>
            </a:endParaRPr>
          </a:p>
          <a:p>
            <a:pPr marL="360" algn="ctr">
              <a:lnSpc>
                <a:spcPct val="100000"/>
              </a:lnSpc>
              <a:spcBef>
                <a:spcPts val="360"/>
              </a:spcBef>
            </a:pPr>
            <a:endParaRPr b="0" lang="en-GB" sz="1800" strike="noStrike" u="none">
              <a:solidFill>
                <a:srgbClr val="000000"/>
              </a:solidFill>
              <a:effectLst/>
              <a:uFillTx/>
              <a:latin typeface="Arial"/>
            </a:endParaRPr>
          </a:p>
          <a:p>
            <a:pPr marL="360" algn="ctr">
              <a:lnSpc>
                <a:spcPct val="100000"/>
              </a:lnSpc>
              <a:spcBef>
                <a:spcPts val="360"/>
              </a:spcBef>
            </a:pPr>
            <a:endParaRPr b="0" lang="en-GB" sz="1800" strike="noStrike" u="none">
              <a:solidFill>
                <a:srgbClr val="000000"/>
              </a:solidFill>
              <a:effectLst/>
              <a:uFillTx/>
              <a:latin typeface="Arial"/>
            </a:endParaRPr>
          </a:p>
          <a:p>
            <a:pPr marL="360" algn="ctr">
              <a:lnSpc>
                <a:spcPct val="100000"/>
              </a:lnSpc>
              <a:spcBef>
                <a:spcPts val="360"/>
              </a:spcBef>
            </a:pPr>
            <a:endParaRPr b="0" lang="en-GB" sz="1800" strike="noStrike" u="none">
              <a:solidFill>
                <a:srgbClr val="000000"/>
              </a:solidFill>
              <a:effectLst/>
              <a:uFillTx/>
              <a:latin typeface="Arial"/>
            </a:endParaRPr>
          </a:p>
          <a:p>
            <a:pPr marL="360" algn="ctr">
              <a:lnSpc>
                <a:spcPct val="100000"/>
              </a:lnSpc>
              <a:spcBef>
                <a:spcPts val="360"/>
              </a:spcBef>
            </a:pPr>
            <a:endParaRPr b="0" lang="en-GB" sz="1800" strike="noStrike" u="none">
              <a:solidFill>
                <a:srgbClr val="000000"/>
              </a:solidFill>
              <a:effectLst/>
              <a:uFillTx/>
              <a:latin typeface="Arial"/>
            </a:endParaRPr>
          </a:p>
        </p:txBody>
      </p:sp>
      <p:sp>
        <p:nvSpPr>
          <p:cNvPr id="422" name="CustomShape 26"/>
          <p:cNvSpPr/>
          <p:nvPr/>
        </p:nvSpPr>
        <p:spPr>
          <a:xfrm>
            <a:off x="335520" y="1600200"/>
            <a:ext cx="10854000" cy="113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trike="noStrike" u="none">
                <a:solidFill>
                  <a:srgbClr val="000000"/>
                </a:solidFill>
                <a:effectLst/>
                <a:uFillTx/>
                <a:latin typeface="DejaVu Sans"/>
                <a:ea typeface="DejaVu Sans"/>
              </a:rPr>
              <a:t>“...we’re embarking on our greatest journey so far: challenging ourselves to create a climate-neutral car by 2030, by reducing emissions throughout supply chain and production.” </a:t>
            </a:r>
            <a:endParaRPr b="0" lang="en-GB" sz="2000" strike="noStrike" u="none">
              <a:solidFill>
                <a:srgbClr val="000000"/>
              </a:solidFill>
              <a:effectLst/>
              <a:uFillTx/>
              <a:latin typeface="Arial"/>
            </a:endParaRPr>
          </a:p>
        </p:txBody>
      </p:sp>
      <p:sp>
        <p:nvSpPr>
          <p:cNvPr id="423" name="CustomShape 27"/>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Polestar – 2030 Climate-neutral Car</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73"/>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trike="noStrike" u="none">
                <a:solidFill>
                  <a:srgbClr val="000000"/>
                </a:solidFill>
                <a:effectLst/>
                <a:uFillTx/>
                <a:latin typeface="DejaVu Sans"/>
                <a:ea typeface="DejaVu Sans"/>
              </a:rPr>
              <a:t>Your Personal Carbon Footprint</a:t>
            </a:r>
            <a:endParaRPr b="0" lang="en-GB" sz="2400" strike="noStrike" u="none">
              <a:solidFill>
                <a:srgbClr val="000000"/>
              </a:solidFill>
              <a:effectLst/>
              <a:uFillTx/>
              <a:latin typeface="Arial"/>
            </a:endParaRPr>
          </a:p>
        </p:txBody>
      </p:sp>
      <p:sp>
        <p:nvSpPr>
          <p:cNvPr id="425" name="CustomShape 28"/>
          <p:cNvSpPr/>
          <p:nvPr/>
        </p:nvSpPr>
        <p:spPr>
          <a:xfrm>
            <a:off x="865440" y="3274200"/>
            <a:ext cx="9915120" cy="226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trike="noStrike" u="none">
                <a:solidFill>
                  <a:srgbClr val="000000"/>
                </a:solidFill>
                <a:effectLst/>
                <a:uFillTx/>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GB" sz="1800" strike="noStrike" u="none">
              <a:solidFill>
                <a:srgbClr val="000000"/>
              </a:solidFill>
              <a:effectLst/>
              <a:uFillTx/>
              <a:latin typeface="Arial"/>
            </a:endParaRPr>
          </a:p>
        </p:txBody>
      </p:sp>
      <p:sp>
        <p:nvSpPr>
          <p:cNvPr id="426" name="CustomShape 29"/>
          <p:cNvSpPr/>
          <p:nvPr/>
        </p:nvSpPr>
        <p:spPr>
          <a:xfrm>
            <a:off x="335880" y="1600560"/>
            <a:ext cx="10854000" cy="113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trike="noStrike" u="none">
                <a:solidFill>
                  <a:srgbClr val="000000"/>
                </a:solidFill>
                <a:effectLst/>
                <a:uFillTx/>
                <a:latin typeface="DejaVu Sans"/>
                <a:ea typeface="DejaVu Sans"/>
              </a:rPr>
              <a:t>“...we’re embarking on our greatest journey so far: challenging ourselves to create a climate-neutral car by 2030, by reducing emissions throughout supply chain and production.” </a:t>
            </a:r>
            <a:endParaRPr b="0" lang="en-GB" sz="2000" strike="noStrike" u="none">
              <a:solidFill>
                <a:srgbClr val="000000"/>
              </a:solidFill>
              <a:effectLst/>
              <a:uFillTx/>
              <a:latin typeface="Arial"/>
            </a:endParaRPr>
          </a:p>
        </p:txBody>
      </p:sp>
      <p:sp>
        <p:nvSpPr>
          <p:cNvPr id="427" name="CustomShape 30"/>
          <p:cNvSpPr/>
          <p:nvPr/>
        </p:nvSpPr>
        <p:spPr>
          <a:xfrm>
            <a:off x="263520" y="6411600"/>
            <a:ext cx="7500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trike="noStrike" u="sng">
                <a:solidFill>
                  <a:srgbClr val="0000ff"/>
                </a:solidFill>
                <a:effectLst/>
                <a:uFillTx/>
                <a:latin typeface="Roboto"/>
                <a:ea typeface="Roboto"/>
                <a:hlinkClick r:id="rId1"/>
              </a:rPr>
              <a:t>https://www.polestar.com/uk/news/striving-for-zero-the-2030-climate-neutral-car-plan/</a:t>
            </a:r>
            <a:endParaRPr b="0" lang="en-GB" sz="900" strike="noStrike" u="none">
              <a:solidFill>
                <a:srgbClr val="000000"/>
              </a:solidFill>
              <a:effectLst/>
              <a:uFillTx/>
              <a:latin typeface="Arial"/>
            </a:endParaRPr>
          </a:p>
        </p:txBody>
      </p:sp>
      <p:sp>
        <p:nvSpPr>
          <p:cNvPr id="428" name="CustomShape 31"/>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Polestar – 2030 Climate-neutral Car</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78"/>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trike="noStrike" u="none">
                <a:solidFill>
                  <a:srgbClr val="000000"/>
                </a:solidFill>
                <a:effectLst/>
                <a:uFillTx/>
                <a:latin typeface="DejaVu Sans"/>
                <a:ea typeface="DejaVu Sans"/>
              </a:rPr>
              <a:t>Your Personal Carbon Footprint</a:t>
            </a:r>
            <a:endParaRPr b="0" lang="en-GB" sz="2400" strike="noStrike" u="none">
              <a:solidFill>
                <a:srgbClr val="000000"/>
              </a:solidFill>
              <a:effectLst/>
              <a:uFillTx/>
              <a:latin typeface="Arial"/>
            </a:endParaRPr>
          </a:p>
        </p:txBody>
      </p:sp>
      <p:sp>
        <p:nvSpPr>
          <p:cNvPr id="430" name="CustomShape 32"/>
          <p:cNvSpPr/>
          <p:nvPr/>
        </p:nvSpPr>
        <p:spPr>
          <a:xfrm>
            <a:off x="335520" y="1268640"/>
            <a:ext cx="10736280" cy="5023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trike="noStrike" u="none">
                <a:solidFill>
                  <a:srgbClr val="000000"/>
                </a:solidFill>
                <a:effectLst/>
                <a:uFillTx/>
                <a:latin typeface="DejaVu Sans"/>
                <a:ea typeface="DejaVu Sans"/>
              </a:rPr>
              <a:t>It is not only about CO2…</a:t>
            </a:r>
            <a:endParaRPr b="0" lang="en-GB" sz="2800" strike="noStrike" u="none">
              <a:solidFill>
                <a:srgbClr val="000000"/>
              </a:solidFill>
              <a:effectLst/>
              <a:uFillTx/>
              <a:latin typeface="Arial"/>
            </a:endParaRPr>
          </a:p>
          <a:p>
            <a:pPr marL="360" algn="ctr">
              <a:lnSpc>
                <a:spcPct val="100000"/>
              </a:lnSpc>
              <a:spcBef>
                <a:spcPts val="360"/>
              </a:spcBef>
            </a:pPr>
            <a:endParaRPr b="0" lang="en-GB" sz="2800" strike="noStrike" u="none">
              <a:solidFill>
                <a:srgbClr val="000000"/>
              </a:solidFill>
              <a:effectLst/>
              <a:uFillTx/>
              <a:latin typeface="Arial"/>
            </a:endParaRPr>
          </a:p>
        </p:txBody>
      </p:sp>
      <p:sp>
        <p:nvSpPr>
          <p:cNvPr id="431" name="CustomShape 33"/>
          <p:cNvSpPr/>
          <p:nvPr/>
        </p:nvSpPr>
        <p:spPr>
          <a:xfrm>
            <a:off x="865440" y="2859120"/>
            <a:ext cx="9915120" cy="1866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32" name="CustomShape 3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Problem already solved?</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271"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272"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vs. Weather – Weather and Weather Conditions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82"/>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trike="noStrike" u="none">
                <a:solidFill>
                  <a:srgbClr val="000000"/>
                </a:solidFill>
                <a:effectLst/>
                <a:uFillTx/>
                <a:latin typeface="DejaVu Sans"/>
                <a:ea typeface="DejaVu Sans"/>
              </a:rPr>
              <a:t>Your Personal Carbon Footprint</a:t>
            </a:r>
            <a:endParaRPr b="0" lang="en-GB" sz="2400" strike="noStrike" u="none">
              <a:solidFill>
                <a:srgbClr val="000000"/>
              </a:solidFill>
              <a:effectLst/>
              <a:uFillTx/>
              <a:latin typeface="Arial"/>
            </a:endParaRPr>
          </a:p>
        </p:txBody>
      </p:sp>
      <p:sp>
        <p:nvSpPr>
          <p:cNvPr id="434" name="CustomShape 35"/>
          <p:cNvSpPr/>
          <p:nvPr/>
        </p:nvSpPr>
        <p:spPr>
          <a:xfrm>
            <a:off x="263520" y="6411600"/>
            <a:ext cx="64638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trike="noStrike" u="sng">
                <a:solidFill>
                  <a:srgbClr val="0000ff"/>
                </a:solidFill>
                <a:effectLst/>
                <a:uFillTx/>
                <a:latin typeface="Roboto"/>
                <a:ea typeface="Roboto"/>
                <a:hlinkClick r:id="rId1"/>
              </a:rPr>
              <a:t>https://www.ifixit.com/tablet-repairability</a:t>
            </a:r>
            <a:endParaRPr b="0" lang="en-GB" sz="900" strike="noStrike" u="none">
              <a:solidFill>
                <a:srgbClr val="000000"/>
              </a:solidFill>
              <a:effectLst/>
              <a:uFillTx/>
              <a:latin typeface="Arial"/>
            </a:endParaRPr>
          </a:p>
        </p:txBody>
      </p:sp>
      <p:graphicFrame>
        <p:nvGraphicFramePr>
          <p:cNvPr id="435" name="Table 2"/>
          <p:cNvGraphicFramePr/>
          <p:nvPr/>
        </p:nvGraphicFramePr>
        <p:xfrm>
          <a:off x="306720" y="1580760"/>
          <a:ext cx="10901160" cy="4764240"/>
        </p:xfrm>
        <a:graphic>
          <a:graphicData uri="http://schemas.openxmlformats.org/drawingml/2006/table">
            <a:tbl>
              <a:tblPr/>
              <a:tblGrid>
                <a:gridCol w="2590560"/>
                <a:gridCol w="8310960"/>
              </a:tblGrid>
              <a:tr h="912240">
                <a:tc>
                  <a:txBody>
                    <a:bodyPr lIns="90000" rIns="90000" anchor="t">
                      <a:noAutofit/>
                    </a:bodyPr>
                    <a:p>
                      <a:pPr algn="ctr">
                        <a:lnSpc>
                          <a:spcPct val="100000"/>
                        </a:lnSpc>
                      </a:pPr>
                      <a:r>
                        <a:rPr b="1" lang="en-US" sz="1300" strike="noStrike" u="none">
                          <a:solidFill>
                            <a:srgbClr val="000000"/>
                          </a:solidFill>
                          <a:effectLst/>
                          <a:uFillTx/>
                          <a:latin typeface="DejaVu Sans"/>
                          <a:ea typeface="DejaVu Sans"/>
                        </a:rPr>
                        <a:t>Apple iPad Pro 11” 2018</a:t>
                      </a:r>
                      <a:endParaRPr b="0" lang="en-GB" sz="1300" strike="noStrike" u="none">
                        <a:solidFill>
                          <a:srgbClr val="000000"/>
                        </a:solidFill>
                        <a:effectLst/>
                        <a:uFillTx/>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Gobs of adhesive hold most everything in place, making all repairs more difficult.</a:t>
                      </a:r>
                      <a:endParaRPr b="0" lang="en-GB" sz="1300" strike="noStrike" u="none">
                        <a:solidFill>
                          <a:srgbClr val="000000"/>
                        </a:solidFill>
                        <a:effectLst/>
                        <a:uFillTx/>
                        <a:latin typeface="Arial"/>
                      </a:endParaRPr>
                    </a:p>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The battery is secured with both easier-to-remove stretch-release tabs and conventional, non-removable adhesive.</a:t>
                      </a:r>
                      <a:endParaRPr b="0" lang="en-GB" sz="1300" strike="noStrike" u="none">
                        <a:solidFill>
                          <a:srgbClr val="000000"/>
                        </a:solidFill>
                        <a:effectLst/>
                        <a:uFillTx/>
                        <a:latin typeface="Arial"/>
                      </a:endParaRPr>
                    </a:p>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The USB-C port is modular and can be independently replaced.</a:t>
                      </a:r>
                      <a:endParaRPr b="0" lang="en-GB" sz="1300" strike="noStrike" u="none">
                        <a:solidFill>
                          <a:srgbClr val="000000"/>
                        </a:solidFill>
                        <a:effectLst/>
                        <a:uFillTx/>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114920">
                <a:tc>
                  <a:txBody>
                    <a:bodyPr lIns="90000" rIns="90000" anchor="t">
                      <a:noAutofit/>
                    </a:bodyPr>
                    <a:p>
                      <a:pPr algn="ctr">
                        <a:lnSpc>
                          <a:spcPct val="100000"/>
                        </a:lnSpc>
                      </a:pPr>
                      <a:r>
                        <a:rPr b="1" lang="en-US" sz="1300" strike="noStrike" u="none">
                          <a:solidFill>
                            <a:srgbClr val="000000"/>
                          </a:solidFill>
                          <a:effectLst/>
                          <a:uFillTx/>
                          <a:latin typeface="DejaVu Sans"/>
                          <a:ea typeface="DejaVu Sans"/>
                        </a:rPr>
                        <a:t>Microsoft Surface Pro 6 2018</a:t>
                      </a:r>
                      <a:endParaRPr b="0" lang="en-GB" sz="1300" strike="noStrike" u="none">
                        <a:solidFill>
                          <a:srgbClr val="000000"/>
                        </a:solidFill>
                        <a:effectLst/>
                        <a:uFillTx/>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All repairs require first removing the display assembly—which is stubbornly glued in place, expensive, and prone to shattering.</a:t>
                      </a:r>
                      <a:endParaRPr b="0" lang="en-GB" sz="1300" strike="noStrike" u="none">
                        <a:solidFill>
                          <a:srgbClr val="000000"/>
                        </a:solidFill>
                        <a:effectLst/>
                        <a:uFillTx/>
                        <a:latin typeface="Arial"/>
                      </a:endParaRPr>
                    </a:p>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The battery is firmly glued in place, with its connector pinned under the motherboard—requiring near-total disassembly for service.</a:t>
                      </a:r>
                      <a:endParaRPr b="0" lang="en-GB" sz="1300" strike="noStrike" u="none">
                        <a:solidFill>
                          <a:srgbClr val="000000"/>
                        </a:solidFill>
                        <a:effectLst/>
                        <a:uFillTx/>
                        <a:latin typeface="Arial"/>
                      </a:endParaRPr>
                    </a:p>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Once upon a time, Surface Pro storage was removable—but not in this version.</a:t>
                      </a:r>
                      <a:endParaRPr b="0" lang="en-GB" sz="1300" strike="noStrike" u="none">
                        <a:solidFill>
                          <a:srgbClr val="000000"/>
                        </a:solidFill>
                        <a:effectLst/>
                        <a:uFillTx/>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240">
                <a:tc>
                  <a:txBody>
                    <a:bodyPr lIns="90000" rIns="90000" anchor="t">
                      <a:noAutofit/>
                    </a:bodyPr>
                    <a:p>
                      <a:pPr algn="ctr">
                        <a:lnSpc>
                          <a:spcPct val="100000"/>
                        </a:lnSpc>
                      </a:pPr>
                      <a:r>
                        <a:rPr b="1" lang="en-US" sz="1300" strike="noStrike" u="none">
                          <a:solidFill>
                            <a:srgbClr val="000000"/>
                          </a:solidFill>
                          <a:effectLst/>
                          <a:uFillTx/>
                          <a:latin typeface="DejaVu Sans"/>
                          <a:ea typeface="DejaVu Sans"/>
                        </a:rPr>
                        <a:t>Apple iPad Air 3 2019</a:t>
                      </a:r>
                      <a:endParaRPr b="0" lang="en-GB" sz="1300" strike="noStrike" u="none">
                        <a:solidFill>
                          <a:srgbClr val="000000"/>
                        </a:solidFill>
                        <a:effectLst/>
                        <a:uFillTx/>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Battery replacement is possible, but still unnecessarily difficult.</a:t>
                      </a:r>
                      <a:endParaRPr b="0" lang="en-GB" sz="1300" strike="noStrike" u="none">
                        <a:solidFill>
                          <a:srgbClr val="000000"/>
                        </a:solidFill>
                        <a:effectLst/>
                        <a:uFillTx/>
                        <a:latin typeface="Arial"/>
                      </a:endParaRPr>
                    </a:p>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Gobs of adhesive hold many parts and cables in place, complicating all repairs.</a:t>
                      </a:r>
                      <a:endParaRPr b="0" lang="en-GB" sz="1300" strike="noStrike" u="none">
                        <a:solidFill>
                          <a:srgbClr val="000000"/>
                        </a:solidFill>
                        <a:effectLst/>
                        <a:uFillTx/>
                        <a:latin typeface="Arial"/>
                      </a:endParaRPr>
                    </a:p>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Many components are modular and can be replaced independently, but the Lightning port is soldered to the logic board.</a:t>
                      </a:r>
                      <a:endParaRPr b="0" lang="en-GB" sz="1300" strike="noStrike" u="none">
                        <a:solidFill>
                          <a:srgbClr val="000000"/>
                        </a:solidFill>
                        <a:effectLst/>
                        <a:uFillTx/>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912240">
                <a:tc>
                  <a:txBody>
                    <a:bodyPr lIns="90000" rIns="90000" anchor="t">
                      <a:noAutofit/>
                    </a:bodyPr>
                    <a:p>
                      <a:pPr algn="ctr">
                        <a:lnSpc>
                          <a:spcPct val="100000"/>
                        </a:lnSpc>
                      </a:pPr>
                      <a:r>
                        <a:rPr b="1" lang="en-US" sz="1300" strike="noStrike" u="none">
                          <a:solidFill>
                            <a:srgbClr val="000000"/>
                          </a:solidFill>
                          <a:effectLst/>
                          <a:uFillTx/>
                          <a:latin typeface="DejaVu Sans"/>
                          <a:ea typeface="DejaVu Sans"/>
                        </a:rPr>
                        <a:t>Apple iPad 7 2019</a:t>
                      </a:r>
                      <a:endParaRPr b="0" lang="en-GB" sz="1300" strike="noStrike" u="none">
                        <a:solidFill>
                          <a:srgbClr val="000000"/>
                        </a:solidFill>
                        <a:effectLst/>
                        <a:uFillTx/>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As with all iPads, a solid barrier of very strong adhesive hinders all repairs.</a:t>
                      </a:r>
                      <a:endParaRPr b="0" lang="en-GB" sz="1300" strike="noStrike" u="none">
                        <a:solidFill>
                          <a:srgbClr val="000000"/>
                        </a:solidFill>
                        <a:effectLst/>
                        <a:uFillTx/>
                        <a:latin typeface="Arial"/>
                      </a:endParaRPr>
                    </a:p>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The Lightning port, a common point of failure, is soldered to the logic board.</a:t>
                      </a:r>
                      <a:endParaRPr b="0" lang="en-GB" sz="1300" strike="noStrike" u="none">
                        <a:solidFill>
                          <a:srgbClr val="000000"/>
                        </a:solidFill>
                        <a:effectLst/>
                        <a:uFillTx/>
                        <a:latin typeface="Arial"/>
                      </a:endParaRPr>
                    </a:p>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More adhesive holds nearly everything else in place. Battery and logic board replacements are particularly obnoxious.</a:t>
                      </a:r>
                      <a:endParaRPr b="0" lang="en-GB" sz="1300" strike="noStrike" u="none">
                        <a:solidFill>
                          <a:srgbClr val="000000"/>
                        </a:solidFill>
                        <a:effectLst/>
                        <a:uFillTx/>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600">
                <a:tc>
                  <a:txBody>
                    <a:bodyPr lIns="90000" rIns="90000" anchor="t">
                      <a:noAutofit/>
                    </a:bodyPr>
                    <a:p>
                      <a:pPr algn="ctr">
                        <a:lnSpc>
                          <a:spcPct val="100000"/>
                        </a:lnSpc>
                      </a:pPr>
                      <a:r>
                        <a:rPr b="1" lang="en-US" sz="1300" strike="noStrike" u="none">
                          <a:solidFill>
                            <a:srgbClr val="000000"/>
                          </a:solidFill>
                          <a:effectLst/>
                          <a:uFillTx/>
                          <a:latin typeface="DejaVu Sans"/>
                          <a:ea typeface="DejaVu Sans"/>
                        </a:rPr>
                        <a:t>Apple iPad Mini 5 2019</a:t>
                      </a:r>
                      <a:endParaRPr b="0" lang="en-GB" sz="1300" strike="noStrike" u="none">
                        <a:solidFill>
                          <a:srgbClr val="000000"/>
                        </a:solidFill>
                        <a:effectLst/>
                        <a:uFillTx/>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Battery replacement is possible, but still unnecessarily difficult.</a:t>
                      </a:r>
                      <a:endParaRPr b="0" lang="en-GB" sz="1300" strike="noStrike" u="none">
                        <a:solidFill>
                          <a:srgbClr val="000000"/>
                        </a:solidFill>
                        <a:effectLst/>
                        <a:uFillTx/>
                        <a:latin typeface="Arial"/>
                      </a:endParaRPr>
                    </a:p>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Gobs of adhesive hold many parts and cables in place, complicating all repairs.</a:t>
                      </a:r>
                      <a:endParaRPr b="0" lang="en-GB" sz="1300" strike="noStrike" u="none">
                        <a:solidFill>
                          <a:srgbClr val="000000"/>
                        </a:solidFill>
                        <a:effectLst/>
                        <a:uFillTx/>
                        <a:latin typeface="Arial"/>
                      </a:endParaRPr>
                    </a:p>
                    <a:p>
                      <a:pPr marL="216000" indent="-210240">
                        <a:lnSpc>
                          <a:spcPct val="100000"/>
                        </a:lnSpc>
                        <a:buClr>
                          <a:srgbClr val="000000"/>
                        </a:buClr>
                        <a:buSzPct val="45000"/>
                        <a:buFont typeface="Wingdings" charset="2"/>
                        <a:buChar char=""/>
                      </a:pPr>
                      <a:r>
                        <a:rPr b="0" lang="en-US" sz="1300" strike="noStrike" u="none">
                          <a:solidFill>
                            <a:srgbClr val="000000"/>
                          </a:solidFill>
                          <a:effectLst/>
                          <a:uFillTx/>
                          <a:latin typeface="DejaVu Sans"/>
                          <a:ea typeface="DejaVu Sans"/>
                        </a:rPr>
                        <a:t>Removing the home button is tough, and will be required for display replacement if you want to keep Touch ID functionality.</a:t>
                      </a:r>
                      <a:endParaRPr b="0" lang="en-GB" sz="1300" strike="noStrike" u="none">
                        <a:solidFill>
                          <a:srgbClr val="000000"/>
                        </a:solidFill>
                        <a:effectLst/>
                        <a:uFillTx/>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36" name="CustomShape 36"/>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Greenwashing?</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4406760"/>
            <a:ext cx="10734840" cy="1343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trike="noStrike" u="none" cap="all">
                <a:solidFill>
                  <a:srgbClr val="008c4f"/>
                </a:solidFill>
                <a:effectLst/>
                <a:uFillTx/>
                <a:latin typeface="Arial Unicode MS"/>
                <a:ea typeface="DejaVu Sans"/>
              </a:rPr>
              <a:t>How much Time do we Have left?</a:t>
            </a:r>
            <a:endParaRPr b="0" lang="en-GB" sz="3000" strike="noStrike" u="none">
              <a:solidFill>
                <a:srgbClr val="000000"/>
              </a:solidFill>
              <a:effectLst/>
              <a:uFillTx/>
              <a:latin typeface="Arial"/>
            </a:endParaRPr>
          </a:p>
        </p:txBody>
      </p:sp>
      <p:sp>
        <p:nvSpPr>
          <p:cNvPr id="438" name="CustomShape 2"/>
          <p:cNvSpPr/>
          <p:nvPr/>
        </p:nvSpPr>
        <p:spPr>
          <a:xfrm>
            <a:off x="335520" y="2906640"/>
            <a:ext cx="10734840" cy="148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40"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441" name="Grafik 234" descr=""/>
          <p:cNvPicPr/>
          <p:nvPr/>
        </p:nvPicPr>
        <p:blipFill>
          <a:blip r:embed="rId1"/>
          <a:stretch/>
        </p:blipFill>
        <p:spPr>
          <a:xfrm>
            <a:off x="1235880" y="1271160"/>
            <a:ext cx="9269640" cy="521100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43"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44" name="CustomShape 3"/>
          <p:cNvSpPr/>
          <p:nvPr/>
        </p:nvSpPr>
        <p:spPr>
          <a:xfrm>
            <a:off x="4206240" y="721800"/>
            <a:ext cx="1082880" cy="33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45" name="CustomShape 4"/>
          <p:cNvSpPr/>
          <p:nvPr/>
        </p:nvSpPr>
        <p:spPr>
          <a:xfrm>
            <a:off x="2377440" y="3056040"/>
            <a:ext cx="6663600" cy="11401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trike="noStrike" u="none">
                <a:solidFill>
                  <a:srgbClr val="000000"/>
                </a:solidFill>
                <a:effectLst/>
                <a:uFillTx/>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en-GB" sz="1800" strike="noStrike" u="none">
              <a:solidFill>
                <a:srgbClr val="000000"/>
              </a:solidFill>
              <a:effectLst/>
              <a:uFillTx/>
              <a:latin typeface="Arial"/>
            </a:endParaRPr>
          </a:p>
        </p:txBody>
      </p:sp>
      <p:sp>
        <p:nvSpPr>
          <p:cNvPr id="446" name="CustomShape 5"/>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48" name="CustomShape 2"/>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We are experiencing a car crash in slow motion and instead of hitting the breaks we are flooring the gas pedal.</a:t>
            </a:r>
            <a:endParaRPr b="0" lang="en-GB" sz="1800" strike="noStrike" u="none">
              <a:solidFill>
                <a:srgbClr val="000000"/>
              </a:solidFill>
              <a:effectLst/>
              <a:uFillTx/>
              <a:latin typeface="Arial"/>
            </a:endParaRPr>
          </a:p>
        </p:txBody>
      </p:sp>
      <p:sp>
        <p:nvSpPr>
          <p:cNvPr id="449" name="CustomShape 3"/>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51"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52"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Global Average Surface Temperature</a:t>
            </a:r>
            <a:endParaRPr b="0" lang="en-GB" sz="2200" strike="noStrike" u="none">
              <a:solidFill>
                <a:srgbClr val="000000"/>
              </a:solidFill>
              <a:effectLst/>
              <a:uFillTx/>
              <a:latin typeface="Arial"/>
            </a:endParaRPr>
          </a:p>
        </p:txBody>
      </p:sp>
      <p:sp>
        <p:nvSpPr>
          <p:cNvPr id="453" name="CustomShape 4"/>
          <p:cNvSpPr/>
          <p:nvPr/>
        </p:nvSpPr>
        <p:spPr>
          <a:xfrm>
            <a:off x="263520" y="6492240"/>
            <a:ext cx="7770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Efbrazil – https://commons.wikimedia.org/wiki/File:Global_Temperature_And_Forces.svg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454" name="Grafik 247" descr=""/>
          <p:cNvPicPr/>
          <p:nvPr/>
        </p:nvPicPr>
        <p:blipFill>
          <a:blip r:embed="rId2"/>
          <a:stretch/>
        </p:blipFill>
        <p:spPr>
          <a:xfrm>
            <a:off x="2651760" y="1686600"/>
            <a:ext cx="6116400" cy="479556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56"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sng">
                <a:solidFill>
                  <a:srgbClr val="0000ff"/>
                </a:solidFill>
                <a:effectLst/>
                <a:uFillTx/>
                <a:latin typeface="DejaVu Sans"/>
                <a:ea typeface="DejaVu Sans"/>
                <a:hlinkClick r:id="rId1"/>
              </a:rPr>
              <a:t>Link</a:t>
            </a:r>
            <a:endParaRPr b="0" lang="en-GB" sz="1800" strike="noStrike" u="none">
              <a:solidFill>
                <a:srgbClr val="000000"/>
              </a:solidFill>
              <a:effectLst/>
              <a:uFillTx/>
              <a:latin typeface="Arial"/>
            </a:endParaRPr>
          </a:p>
        </p:txBody>
      </p:sp>
      <p:sp>
        <p:nvSpPr>
          <p:cNvPr id="457"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Hanover on the Côte d'Azur (South of France)</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59"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60" name="CustomShape 3"/>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61" name="CustomShape 4"/>
          <p:cNvSpPr/>
          <p:nvPr/>
        </p:nvSpPr>
        <p:spPr>
          <a:xfrm>
            <a:off x="263520" y="6492240"/>
            <a:ext cx="1060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Hannah Ritchie and Max Roser, adapted for svg and smartphone by Eric Fisk – https://commons.wikimedia.org/wiki/File:Greenhouse_gas_emission_scenarios_01.svg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462" name="Grafik 255" descr=""/>
          <p:cNvPicPr/>
          <p:nvPr/>
        </p:nvPicPr>
        <p:blipFill>
          <a:blip r:embed="rId2"/>
          <a:srcRect l="0" t="8759" r="0" b="0"/>
          <a:stretch/>
        </p:blipFill>
        <p:spPr>
          <a:xfrm>
            <a:off x="2710440" y="1643400"/>
            <a:ext cx="6241320" cy="4839480"/>
          </a:xfrm>
          <a:prstGeom prst="rect">
            <a:avLst/>
          </a:prstGeom>
          <a:noFill/>
          <a:ln w="0">
            <a:noFill/>
          </a:ln>
        </p:spPr>
      </p:pic>
      <p:sp>
        <p:nvSpPr>
          <p:cNvPr id="463" name="CustomShape 5"/>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Global GHG Emission Pathways (2019)</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65"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66" name="CustomShape 3"/>
          <p:cNvSpPr/>
          <p:nvPr/>
        </p:nvSpPr>
        <p:spPr>
          <a:xfrm>
            <a:off x="4206240" y="721800"/>
            <a:ext cx="1082880" cy="33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67" name="CustomShape 4"/>
          <p:cNvSpPr/>
          <p:nvPr/>
        </p:nvSpPr>
        <p:spPr>
          <a:xfrm>
            <a:off x="2377440" y="3056040"/>
            <a:ext cx="6663600" cy="11401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trike="noStrike" u="none">
                <a:solidFill>
                  <a:srgbClr val="000000"/>
                </a:solidFill>
                <a:effectLst/>
                <a:uFillTx/>
                <a:latin typeface="DejaVu Sans"/>
                <a:ea typeface="DejaVu Sans"/>
              </a:rPr>
              <a:t>“If we can keep warming below </a:t>
            </a:r>
            <a:r>
              <a:rPr b="1" i="1" lang="en-US" sz="1800" strike="noStrike" u="none">
                <a:solidFill>
                  <a:srgbClr val="000000"/>
                </a:solidFill>
                <a:effectLst/>
                <a:uFillTx/>
                <a:latin typeface="DejaVu Sans"/>
                <a:ea typeface="DejaVu Sans"/>
              </a:rPr>
              <a:t>3°C</a:t>
            </a:r>
            <a:r>
              <a:rPr b="0" i="1" lang="en-US" sz="1800" strike="noStrike" u="none">
                <a:solidFill>
                  <a:srgbClr val="000000"/>
                </a:solidFill>
                <a:effectLst/>
                <a:uFillTx/>
                <a:latin typeface="DejaVu Sans"/>
                <a:ea typeface="DejaVu Sans"/>
              </a:rPr>
              <a:t> we likely remain within our adaptive capacity as a civilization, but at </a:t>
            </a:r>
            <a:r>
              <a:rPr b="1" i="1" lang="en-US" sz="1800" strike="noStrike" u="none">
                <a:solidFill>
                  <a:srgbClr val="000000"/>
                </a:solidFill>
                <a:effectLst/>
                <a:uFillTx/>
                <a:latin typeface="DejaVu Sans"/>
                <a:ea typeface="DejaVu Sans"/>
              </a:rPr>
              <a:t>2.7°C</a:t>
            </a:r>
            <a:r>
              <a:rPr b="0" i="1" lang="en-US" sz="1800" strike="noStrike" u="none">
                <a:solidFill>
                  <a:srgbClr val="000000"/>
                </a:solidFill>
                <a:effectLst/>
                <a:uFillTx/>
                <a:latin typeface="DejaVu Sans"/>
                <a:ea typeface="DejaVu Sans"/>
              </a:rPr>
              <a:t> warming we would experience </a:t>
            </a:r>
            <a:r>
              <a:rPr b="0" i="1" lang="en-US" sz="1800" strike="noStrike" u="sng">
                <a:solidFill>
                  <a:srgbClr val="000000"/>
                </a:solidFill>
                <a:effectLst/>
                <a:uFillTx/>
                <a:latin typeface="DejaVu Sans"/>
                <a:ea typeface="DejaVu Sans"/>
              </a:rPr>
              <a:t>great hardship</a:t>
            </a:r>
            <a:r>
              <a:rPr b="0" i="1" lang="en-US" sz="1800" strike="noStrike" u="none">
                <a:solidFill>
                  <a:srgbClr val="000000"/>
                </a:solidFill>
                <a:effectLst/>
                <a:uFillTx/>
                <a:latin typeface="DejaVu Sans"/>
                <a:ea typeface="DejaVu Sans"/>
              </a:rPr>
              <a:t>.” - Prof. Michael Mann</a:t>
            </a:r>
            <a:endParaRPr b="0" lang="en-GB" sz="1800" strike="noStrike" u="none">
              <a:solidFill>
                <a:srgbClr val="000000"/>
              </a:solidFill>
              <a:effectLst/>
              <a:uFillTx/>
              <a:latin typeface="Arial"/>
            </a:endParaRPr>
          </a:p>
        </p:txBody>
      </p:sp>
      <p:sp>
        <p:nvSpPr>
          <p:cNvPr id="468" name="CustomShape 5"/>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69" name="CustomShape 6"/>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a:t>
            </a:r>
            <a:endParaRPr b="0" lang="en-GB" sz="2200" strike="noStrike" u="none">
              <a:solidFill>
                <a:srgbClr val="000000"/>
              </a:solidFill>
              <a:effectLst/>
              <a:uFillTx/>
              <a:latin typeface="Arial"/>
            </a:endParaRPr>
          </a:p>
        </p:txBody>
      </p:sp>
      <p:pic>
        <p:nvPicPr>
          <p:cNvPr id="470" name="Grafik 263" descr=""/>
          <p:cNvPicPr/>
          <p:nvPr/>
        </p:nvPicPr>
        <p:blipFill>
          <a:blip r:embed="rId1"/>
          <a:stretch/>
        </p:blipFill>
        <p:spPr>
          <a:xfrm>
            <a:off x="7406640" y="4208400"/>
            <a:ext cx="3835440" cy="2553120"/>
          </a:xfrm>
          <a:prstGeom prst="rect">
            <a:avLst/>
          </a:prstGeom>
          <a:noFill/>
          <a:ln w="0">
            <a:noFill/>
          </a:ln>
        </p:spPr>
      </p:pic>
      <p:sp>
        <p:nvSpPr>
          <p:cNvPr id="471" name="CustomShape 7"/>
          <p:cNvSpPr/>
          <p:nvPr/>
        </p:nvSpPr>
        <p:spPr>
          <a:xfrm>
            <a:off x="263520" y="6492240"/>
            <a:ext cx="7770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Tim Dennell – https://www.flickr.com/photos/shefftim/51662049870/ – </a:t>
            </a:r>
            <a:r>
              <a:rPr b="0" lang="en-US" sz="900" strike="noStrike" u="sng">
                <a:solidFill>
                  <a:srgbClr val="0000ff"/>
                </a:solidFill>
                <a:effectLst/>
                <a:uFillTx/>
                <a:latin typeface="Roboto"/>
                <a:ea typeface="Roboto"/>
                <a:hlinkClick r:id="rId2"/>
              </a:rPr>
              <a:t>CC BY-NC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73" name="CustomShape 2"/>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1-in-50 year extreme heat waves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0°C → once every 50 years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1°C (current) → 4.8 times every 50 years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2°C → 13.9 times every 50 years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3°C → 27.4 times every 50 years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4°C → 39.2 times every 50 years</a:t>
            </a:r>
            <a:endParaRPr b="0" lang="en-GB" sz="1800" strike="noStrike" u="none">
              <a:solidFill>
                <a:srgbClr val="000000"/>
              </a:solidFill>
              <a:effectLst/>
              <a:uFillTx/>
              <a:latin typeface="Arial"/>
            </a:endParaRPr>
          </a:p>
        </p:txBody>
      </p:sp>
      <p:sp>
        <p:nvSpPr>
          <p:cNvPr id="474" name="CustomShape 3"/>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75" name="CustomShape 4"/>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Heat Waves</a:t>
            </a:r>
            <a:endParaRPr b="0" lang="en-GB" sz="2200" strike="noStrike" u="none">
              <a:solidFill>
                <a:srgbClr val="000000"/>
              </a:solidFill>
              <a:effectLst/>
              <a:uFillTx/>
              <a:latin typeface="Arial"/>
            </a:endParaRPr>
          </a:p>
        </p:txBody>
      </p:sp>
      <p:sp>
        <p:nvSpPr>
          <p:cNvPr id="476" name="CustomShape 5"/>
          <p:cNvSpPr/>
          <p:nvPr/>
        </p:nvSpPr>
        <p:spPr>
          <a:xfrm>
            <a:off x="263520" y="6311160"/>
            <a:ext cx="10608480" cy="363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274"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a:t>
            </a:r>
            <a:r>
              <a:rPr b="1" i="1" lang="en-US" sz="1800" strike="noStrike" u="sng">
                <a:solidFill>
                  <a:srgbClr val="000000"/>
                </a:solidFill>
                <a:effectLst/>
                <a:uFillTx/>
                <a:latin typeface="DejaVu Sans"/>
                <a:ea typeface="DejaVu Sans"/>
              </a:rPr>
              <a:t>Weather</a:t>
            </a:r>
            <a:r>
              <a:rPr b="0" i="1" lang="en-US" sz="1800" strike="noStrike" u="none">
                <a:solidFill>
                  <a:srgbClr val="000000"/>
                </a:solidFill>
                <a:effectLst/>
                <a:uFillTx/>
                <a:latin typeface="DejaVu Sans"/>
                <a:ea typeface="DejaVu Sans"/>
              </a:rPr>
              <a:t> is the combination of the </a:t>
            </a:r>
            <a:r>
              <a:rPr b="0" i="1" lang="en-US" sz="1800" strike="noStrike" u="sng">
                <a:solidFill>
                  <a:srgbClr val="000000"/>
                </a:solidFill>
                <a:effectLst/>
                <a:uFillTx/>
                <a:latin typeface="DejaVu Sans"/>
                <a:ea typeface="DejaVu Sans"/>
              </a:rPr>
              <a:t>current</a:t>
            </a:r>
            <a:r>
              <a:rPr b="0" i="1" lang="en-US" sz="1800" strike="noStrike" u="none">
                <a:solidFill>
                  <a:srgbClr val="000000"/>
                </a:solidFill>
                <a:effectLst/>
                <a:uFillTx/>
                <a:latin typeface="DejaVu Sans"/>
                <a:ea typeface="DejaVu Sans"/>
              </a:rPr>
              <a:t> meteorological components, e.g. temperature, wind direction and speed, amount and type of precipitation, sun shine hours, etc. The weather is defining a short time period up to several days.”</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ffffff"/>
                </a:solidFill>
                <a:effectLst/>
                <a:uFillTx/>
                <a:latin typeface="DejaVu Sans"/>
                <a:ea typeface="DejaVu Sans"/>
              </a:rPr>
              <a:t>“</a:t>
            </a:r>
            <a:r>
              <a:rPr b="1" i="1" lang="en-US" sz="1800" strike="noStrike" u="sng">
                <a:solidFill>
                  <a:srgbClr val="ffffff"/>
                </a:solidFill>
                <a:effectLst/>
                <a:uFillTx/>
                <a:latin typeface="DejaVu Sans"/>
                <a:ea typeface="DejaVu Sans"/>
              </a:rPr>
              <a:t>Weather condition</a:t>
            </a:r>
            <a:r>
              <a:rPr b="0" i="1" lang="en-US" sz="1800" strike="noStrike" u="none">
                <a:solidFill>
                  <a:srgbClr val="ffffff"/>
                </a:solidFill>
                <a:effectLst/>
                <a:uFillTx/>
                <a:latin typeface="DejaVu Sans"/>
                <a:ea typeface="DejaVu Sans"/>
              </a:rPr>
              <a:t> is the regional weather </a:t>
            </a:r>
            <a:r>
              <a:rPr b="0" i="1" lang="en-US" sz="1800" strike="noStrike" u="sng">
                <a:solidFill>
                  <a:srgbClr val="ffffff"/>
                </a:solidFill>
                <a:effectLst/>
                <a:uFillTx/>
                <a:latin typeface="DejaVu Sans"/>
                <a:ea typeface="DejaVu Sans"/>
              </a:rPr>
              <a:t>during a defined time period</a:t>
            </a:r>
            <a:r>
              <a:rPr b="0" i="1" lang="en-US" sz="1800" strike="noStrike" u="none">
                <a:solidFill>
                  <a:srgbClr val="ffffff"/>
                </a:solidFill>
                <a:effectLst/>
                <a:uFillTx/>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GB" sz="1800" strike="noStrike" u="none">
              <a:solidFill>
                <a:srgbClr val="000000"/>
              </a:solidFill>
              <a:effectLst/>
              <a:uFillTx/>
              <a:latin typeface="Arial"/>
            </a:endParaRPr>
          </a:p>
        </p:txBody>
      </p:sp>
      <p:sp>
        <p:nvSpPr>
          <p:cNvPr id="275"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vs. Weather – Weather and Weather Conditions</a:t>
            </a:r>
            <a:endParaRPr b="0" lang="en-GB" sz="2200" strike="noStrike" u="none">
              <a:solidFill>
                <a:srgbClr val="000000"/>
              </a:solidFill>
              <a:effectLst/>
              <a:uFillTx/>
              <a:latin typeface="Arial"/>
            </a:endParaRPr>
          </a:p>
        </p:txBody>
      </p:sp>
      <p:sp>
        <p:nvSpPr>
          <p:cNvPr id="276" name="CustomShape 4"/>
          <p:cNvSpPr/>
          <p:nvPr/>
        </p:nvSpPr>
        <p:spPr>
          <a:xfrm>
            <a:off x="360720" y="2286000"/>
            <a:ext cx="10785240" cy="154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277" name="CustomShape 5"/>
          <p:cNvSpPr/>
          <p:nvPr/>
        </p:nvSpPr>
        <p:spPr>
          <a:xfrm>
            <a:off x="263520" y="6492240"/>
            <a:ext cx="10791000" cy="363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Definition of weather and climate – Freie Universität Berlin – https://www.geo.fu-berlin.de/en/v/iwm-network/learning_content/environmental-background/basics_climategeography/definitions/index.html</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78" name="CustomShape 2"/>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1-in-50 year extreme heat waves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0°C → once every 50 years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1°C (current) → 4.8 times every 50 years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2°C → 13.9 times every 50 years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3°C → 27.4 times every 50 years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4°C → 39.2 times every 50 years</a:t>
            </a:r>
            <a:endParaRPr b="0" lang="en-GB" sz="1800" strike="noStrike" u="none">
              <a:solidFill>
                <a:srgbClr val="000000"/>
              </a:solidFill>
              <a:effectLst/>
              <a:uFillTx/>
              <a:latin typeface="Arial"/>
            </a:endParaRPr>
          </a:p>
        </p:txBody>
      </p:sp>
      <p:sp>
        <p:nvSpPr>
          <p:cNvPr id="479" name="CustomShape 3"/>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80" name="CustomShape 4"/>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Heat Waves</a:t>
            </a:r>
            <a:endParaRPr b="0" lang="en-GB" sz="2200" strike="noStrike" u="none">
              <a:solidFill>
                <a:srgbClr val="000000"/>
              </a:solidFill>
              <a:effectLst/>
              <a:uFillTx/>
              <a:latin typeface="Arial"/>
            </a:endParaRPr>
          </a:p>
        </p:txBody>
      </p:sp>
      <p:sp>
        <p:nvSpPr>
          <p:cNvPr id="481" name="CustomShape 5"/>
          <p:cNvSpPr/>
          <p:nvPr/>
        </p:nvSpPr>
        <p:spPr>
          <a:xfrm>
            <a:off x="263520" y="6311160"/>
            <a:ext cx="10608480" cy="363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83" name="CustomShape 2"/>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1-in-50 year extreme heat waves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0°C → once every 50 years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1°C (current) → 4.8 times every 50 years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2°C → 13.9 times every 50 years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3°C → 27.4 times every 50 years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4°C → 39.2 times every 50 years</a:t>
            </a:r>
            <a:endParaRPr b="0" lang="en-GB" sz="1800" strike="noStrike" u="none">
              <a:solidFill>
                <a:srgbClr val="000000"/>
              </a:solidFill>
              <a:effectLst/>
              <a:uFillTx/>
              <a:latin typeface="Arial"/>
            </a:endParaRPr>
          </a:p>
        </p:txBody>
      </p:sp>
      <p:sp>
        <p:nvSpPr>
          <p:cNvPr id="484" name="CustomShape 3"/>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85" name="CustomShape 4"/>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Heat Waves</a:t>
            </a:r>
            <a:endParaRPr b="0" lang="en-GB" sz="2200" strike="noStrike" u="none">
              <a:solidFill>
                <a:srgbClr val="000000"/>
              </a:solidFill>
              <a:effectLst/>
              <a:uFillTx/>
              <a:latin typeface="Arial"/>
            </a:endParaRPr>
          </a:p>
        </p:txBody>
      </p:sp>
      <p:sp>
        <p:nvSpPr>
          <p:cNvPr id="486" name="CustomShape 5"/>
          <p:cNvSpPr/>
          <p:nvPr/>
        </p:nvSpPr>
        <p:spPr>
          <a:xfrm>
            <a:off x="263520" y="6311160"/>
            <a:ext cx="10608480" cy="363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88" name="CustomShape 2"/>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January 2020 was Sydney’s hottest January on record → 04.01.2020 - 50°C</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Number of days hotter than 35°C based on 3°C global warming (compared to now):</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Sydney → 11 days/year instead of 3.1 days/year</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Melbourne → 24 days/year instead of 11 days/year</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Darwin → </a:t>
            </a:r>
            <a:r>
              <a:rPr b="1" lang="en-US" sz="1800" strike="noStrike" u="sng">
                <a:solidFill>
                  <a:srgbClr val="ffffff"/>
                </a:solidFill>
                <a:effectLst/>
                <a:uFillTx/>
                <a:latin typeface="DejaVu Sans"/>
                <a:ea typeface="DejaVu Sans"/>
              </a:rPr>
              <a:t>265</a:t>
            </a:r>
            <a:r>
              <a:rPr b="0" lang="en-US" sz="1800" strike="noStrike" u="none">
                <a:solidFill>
                  <a:srgbClr val="ffffff"/>
                </a:solidFill>
                <a:effectLst/>
                <a:uFillTx/>
                <a:latin typeface="DejaVu Sans"/>
                <a:ea typeface="DejaVu Sans"/>
              </a:rPr>
              <a:t> days/year instead of 11 days/year</a:t>
            </a:r>
            <a:endParaRPr b="0" lang="en-GB" sz="1800" strike="noStrike" u="none">
              <a:solidFill>
                <a:srgbClr val="000000"/>
              </a:solidFill>
              <a:effectLst/>
              <a:uFillTx/>
              <a:latin typeface="Arial"/>
            </a:endParaRPr>
          </a:p>
        </p:txBody>
      </p:sp>
      <p:sp>
        <p:nvSpPr>
          <p:cNvPr id="489" name="CustomShape 3"/>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90" name="CustomShape 4"/>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Heat Waves (Australia)</a:t>
            </a:r>
            <a:endParaRPr b="0" lang="en-GB" sz="2200" strike="noStrike" u="none">
              <a:solidFill>
                <a:srgbClr val="000000"/>
              </a:solidFill>
              <a:effectLst/>
              <a:uFillTx/>
              <a:latin typeface="Arial"/>
            </a:endParaRPr>
          </a:p>
        </p:txBody>
      </p:sp>
      <p:sp>
        <p:nvSpPr>
          <p:cNvPr id="491" name="CustomShape 5"/>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https://www.smh.com.au/national/what-will-happen-to-our-cities-and-beaches-at-3-degrees-of-warming-20210331-p57fhj.html</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93" name="CustomShape 2"/>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January 2020 was Sydney’s hottest January on record → 04.01.2020 - 50°C</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Number of days hotter than 35°C based on 3°C global warming (compared to now):</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Sydney → 11 days/year instead of 3.1 days/year</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Melbourne → 24 days/year instead of 11 days/year</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Darwin → </a:t>
            </a:r>
            <a:r>
              <a:rPr b="1" lang="en-US" sz="1800" strike="noStrike" u="sng">
                <a:solidFill>
                  <a:srgbClr val="ffffff"/>
                </a:solidFill>
                <a:effectLst/>
                <a:uFillTx/>
                <a:latin typeface="DejaVu Sans"/>
                <a:ea typeface="DejaVu Sans"/>
              </a:rPr>
              <a:t>265</a:t>
            </a:r>
            <a:r>
              <a:rPr b="0" lang="en-US" sz="1800" strike="noStrike" u="none">
                <a:solidFill>
                  <a:srgbClr val="ffffff"/>
                </a:solidFill>
                <a:effectLst/>
                <a:uFillTx/>
                <a:latin typeface="DejaVu Sans"/>
                <a:ea typeface="DejaVu Sans"/>
              </a:rPr>
              <a:t> days/year instead of 11 days/year</a:t>
            </a:r>
            <a:endParaRPr b="0" lang="en-GB" sz="1800" strike="noStrike" u="none">
              <a:solidFill>
                <a:srgbClr val="000000"/>
              </a:solidFill>
              <a:effectLst/>
              <a:uFillTx/>
              <a:latin typeface="Arial"/>
            </a:endParaRPr>
          </a:p>
        </p:txBody>
      </p:sp>
      <p:sp>
        <p:nvSpPr>
          <p:cNvPr id="494" name="CustomShape 3"/>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95" name="CustomShape 4"/>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Heat Waves (Australia)</a:t>
            </a:r>
            <a:endParaRPr b="0" lang="en-GB" sz="2200" strike="noStrike" u="none">
              <a:solidFill>
                <a:srgbClr val="000000"/>
              </a:solidFill>
              <a:effectLst/>
              <a:uFillTx/>
              <a:latin typeface="Arial"/>
            </a:endParaRPr>
          </a:p>
        </p:txBody>
      </p:sp>
      <p:sp>
        <p:nvSpPr>
          <p:cNvPr id="496" name="CustomShape 5"/>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https://www.smh.com.au/national/what-will-happen-to-our-cities-and-beaches-at-3-degrees-of-warming-20210331-p57fhj.html</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498" name="CustomShape 2"/>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January 2020 was Sydney’s hottest January on record → 04.01.2020 - 50°C</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Number of days hotter than 35°C based on 3°C global warming (compared to now):</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Sydney → 11 days/year instead of 3.1 days/year</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Melbourne → 24 days/year instead of 11 days/year</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Darwin → </a:t>
            </a:r>
            <a:r>
              <a:rPr b="1" lang="en-US" sz="1800" strike="noStrike" u="sng">
                <a:solidFill>
                  <a:srgbClr val="ffffff"/>
                </a:solidFill>
                <a:effectLst/>
                <a:uFillTx/>
                <a:latin typeface="DejaVu Sans"/>
                <a:ea typeface="DejaVu Sans"/>
              </a:rPr>
              <a:t>265</a:t>
            </a:r>
            <a:r>
              <a:rPr b="0" lang="en-US" sz="1800" strike="noStrike" u="none">
                <a:solidFill>
                  <a:srgbClr val="ffffff"/>
                </a:solidFill>
                <a:effectLst/>
                <a:uFillTx/>
                <a:latin typeface="DejaVu Sans"/>
                <a:ea typeface="DejaVu Sans"/>
              </a:rPr>
              <a:t> days/year instead of 11 days/year</a:t>
            </a:r>
            <a:endParaRPr b="0" lang="en-GB" sz="1800" strike="noStrike" u="none">
              <a:solidFill>
                <a:srgbClr val="000000"/>
              </a:solidFill>
              <a:effectLst/>
              <a:uFillTx/>
              <a:latin typeface="Arial"/>
            </a:endParaRPr>
          </a:p>
        </p:txBody>
      </p:sp>
      <p:sp>
        <p:nvSpPr>
          <p:cNvPr id="499" name="CustomShape 3"/>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00" name="CustomShape 4"/>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Heat Waves (Australia)</a:t>
            </a:r>
            <a:endParaRPr b="0" lang="en-GB" sz="2200" strike="noStrike" u="none">
              <a:solidFill>
                <a:srgbClr val="000000"/>
              </a:solidFill>
              <a:effectLst/>
              <a:uFillTx/>
              <a:latin typeface="Arial"/>
            </a:endParaRPr>
          </a:p>
        </p:txBody>
      </p:sp>
      <p:sp>
        <p:nvSpPr>
          <p:cNvPr id="501" name="CustomShape 5"/>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https://www.smh.com.au/national/what-will-happen-to-our-cities-and-beaches-at-3-degrees-of-warming-20210331-p57fhj.html</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03" name="CustomShape 2"/>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January 2020 was Sydney’s hottest January on record → 04.01.2020 - 50°C</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Number of days hotter than 35°C based on 3°C global warming (compared to now):</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Sydney → 11 days/year instead of 3.1 days/year</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Melbourne → 24 days/year instead of 11 days/year</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Darwin → </a:t>
            </a:r>
            <a:r>
              <a:rPr b="1" lang="en-US" sz="1800" strike="noStrike" u="sng">
                <a:solidFill>
                  <a:srgbClr val="000000"/>
                </a:solidFill>
                <a:effectLst/>
                <a:uFillTx/>
                <a:latin typeface="DejaVu Sans"/>
                <a:ea typeface="DejaVu Sans"/>
              </a:rPr>
              <a:t>265</a:t>
            </a:r>
            <a:r>
              <a:rPr b="0" lang="en-US" sz="1800" strike="noStrike" u="none">
                <a:solidFill>
                  <a:srgbClr val="000000"/>
                </a:solidFill>
                <a:effectLst/>
                <a:uFillTx/>
                <a:latin typeface="DejaVu Sans"/>
                <a:ea typeface="DejaVu Sans"/>
              </a:rPr>
              <a:t> days/year instead of 11 days/year</a:t>
            </a:r>
            <a:endParaRPr b="0" lang="en-GB" sz="1800" strike="noStrike" u="none">
              <a:solidFill>
                <a:srgbClr val="000000"/>
              </a:solidFill>
              <a:effectLst/>
              <a:uFillTx/>
              <a:latin typeface="Arial"/>
            </a:endParaRPr>
          </a:p>
        </p:txBody>
      </p:sp>
      <p:sp>
        <p:nvSpPr>
          <p:cNvPr id="504" name="CustomShape 3"/>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05" name="CustomShape 4"/>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Heat Waves (Australia)</a:t>
            </a:r>
            <a:endParaRPr b="0" lang="en-GB" sz="2200" strike="noStrike" u="none">
              <a:solidFill>
                <a:srgbClr val="000000"/>
              </a:solidFill>
              <a:effectLst/>
              <a:uFillTx/>
              <a:latin typeface="Arial"/>
            </a:endParaRPr>
          </a:p>
        </p:txBody>
      </p:sp>
      <p:sp>
        <p:nvSpPr>
          <p:cNvPr id="506" name="CustomShape 5"/>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https://www.smh.com.au/national/what-will-happen-to-our-cities-and-beaches-at-3-degrees-of-warming-20210331-p57fhj.html</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08"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09"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Biodiversity (Coral Reef Example)</a:t>
            </a:r>
            <a:endParaRPr b="0" lang="en-GB" sz="2200" strike="noStrike" u="none">
              <a:solidFill>
                <a:srgbClr val="000000"/>
              </a:solidFill>
              <a:effectLst/>
              <a:uFillTx/>
              <a:latin typeface="Arial"/>
            </a:endParaRPr>
          </a:p>
        </p:txBody>
      </p:sp>
      <p:sp>
        <p:nvSpPr>
          <p:cNvPr id="510" name="CustomShape 4"/>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https://www.ipcc.ch/sr15/chapter/spm/</a:t>
            </a:r>
            <a:endParaRPr b="0" lang="en-GB" sz="900" strike="noStrike" u="none">
              <a:solidFill>
                <a:srgbClr val="000000"/>
              </a:solidFill>
              <a:effectLst/>
              <a:uFillTx/>
              <a:latin typeface="Arial"/>
            </a:endParaRPr>
          </a:p>
        </p:txBody>
      </p:sp>
      <p:sp>
        <p:nvSpPr>
          <p:cNvPr id="511" name="CustomShape 5"/>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1.5°C → 70 to 90% of coral reefs will die off worldwide</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2.0°C → 99% of coral reefs will die off worldwide</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13"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14"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More rain, but not everywhere</a:t>
            </a:r>
            <a:endParaRPr b="0" lang="en-GB" sz="2200" strike="noStrike" u="none">
              <a:solidFill>
                <a:srgbClr val="000000"/>
              </a:solidFill>
              <a:effectLst/>
              <a:uFillTx/>
              <a:latin typeface="Arial"/>
            </a:endParaRPr>
          </a:p>
        </p:txBody>
      </p:sp>
      <p:sp>
        <p:nvSpPr>
          <p:cNvPr id="515" name="CustomShape 4"/>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https://www.globalcitizen.org/en/content/the-difference-in-global-warming-levels-explained</a:t>
            </a:r>
            <a:endParaRPr b="0" lang="en-GB" sz="900" strike="noStrike" u="none">
              <a:solidFill>
                <a:srgbClr val="000000"/>
              </a:solidFill>
              <a:effectLst/>
              <a:uFillTx/>
              <a:latin typeface="Arial"/>
            </a:endParaRPr>
          </a:p>
        </p:txBody>
      </p:sp>
      <p:sp>
        <p:nvSpPr>
          <p:cNvPr id="516" name="CustomShape 5"/>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1.5°C → 17% of land will face extreme rainfall and average rainfall will increase by 2%</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2°C →  36% of land to extreme rainfall and cause average rainfall to rise 4%</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	</a:t>
            </a:r>
            <a:r>
              <a:rPr b="0" lang="en-US" sz="1800" strike="noStrike" u="none">
                <a:solidFill>
                  <a:srgbClr val="ffffff"/>
                </a:solidFill>
                <a:effectLst/>
                <a:uFillTx/>
                <a:latin typeface="DejaVu Sans"/>
                <a:ea typeface="DejaVu Sans"/>
              </a:rPr>
              <a:t>→ Half a degree of warming would double the effects</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18"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19"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More rain, but not everywhere</a:t>
            </a:r>
            <a:endParaRPr b="0" lang="en-GB" sz="2200" strike="noStrike" u="none">
              <a:solidFill>
                <a:srgbClr val="000000"/>
              </a:solidFill>
              <a:effectLst/>
              <a:uFillTx/>
              <a:latin typeface="Arial"/>
            </a:endParaRPr>
          </a:p>
        </p:txBody>
      </p:sp>
      <p:sp>
        <p:nvSpPr>
          <p:cNvPr id="520" name="CustomShape 4"/>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https://www.globalcitizen.org/en/content/the-difference-in-global-warming-levels-explained</a:t>
            </a:r>
            <a:endParaRPr b="0" lang="en-GB" sz="900" strike="noStrike" u="none">
              <a:solidFill>
                <a:srgbClr val="000000"/>
              </a:solidFill>
              <a:effectLst/>
              <a:uFillTx/>
              <a:latin typeface="Arial"/>
            </a:endParaRPr>
          </a:p>
        </p:txBody>
      </p:sp>
      <p:sp>
        <p:nvSpPr>
          <p:cNvPr id="521" name="CustomShape 5"/>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1.5°C → 17% of land will face extreme rainfall and average rainfall will increase by 2%</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2.0°C →  36% of land to extreme rainfall and cause average rainfall to rise 4%</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r>
              <a:rPr b="0" lang="en-US" sz="1800" strike="noStrike" u="none">
                <a:solidFill>
                  <a:srgbClr val="000000"/>
                </a:solidFill>
                <a:effectLst/>
                <a:uFillTx/>
                <a:latin typeface="DejaVu Sans"/>
                <a:ea typeface="DejaVu Sans"/>
              </a:rPr>
              <a:t>→ Half a degree of warming would double the effects</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23"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24"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More rain, but not everywhere</a:t>
            </a:r>
            <a:endParaRPr b="0" lang="en-GB" sz="2200" strike="noStrike" u="none">
              <a:solidFill>
                <a:srgbClr val="000000"/>
              </a:solidFill>
              <a:effectLst/>
              <a:uFillTx/>
              <a:latin typeface="Arial"/>
            </a:endParaRPr>
          </a:p>
        </p:txBody>
      </p:sp>
      <p:sp>
        <p:nvSpPr>
          <p:cNvPr id="525" name="CustomShape 4"/>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https://interactive.carbonbrief.org/impacts-climate-change-one-point-five-degrees-two-degrees</a:t>
            </a:r>
            <a:endParaRPr b="0" lang="en-GB" sz="900" strike="noStrike" u="none">
              <a:solidFill>
                <a:srgbClr val="000000"/>
              </a:solidFill>
              <a:effectLst/>
              <a:uFillTx/>
              <a:latin typeface="Arial"/>
            </a:endParaRPr>
          </a:p>
        </p:txBody>
      </p:sp>
      <p:sp>
        <p:nvSpPr>
          <p:cNvPr id="526" name="CustomShape 5"/>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Average drought length (</a:t>
            </a:r>
            <a:r>
              <a:rPr b="0" lang="en-US" sz="1800" strike="noStrike" u="sng">
                <a:solidFill>
                  <a:srgbClr val="000000"/>
                </a:solidFill>
                <a:effectLst/>
                <a:uFillTx/>
                <a:latin typeface="DejaVu Sans"/>
                <a:ea typeface="DejaVu Sans"/>
              </a:rPr>
              <a:t>globally</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1.5°C → 2 months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2.0°C → 4 months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3.0°C → 10 months</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279"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a:t>
            </a:r>
            <a:r>
              <a:rPr b="1" i="1" lang="en-US" sz="1800" strike="noStrike" u="sng">
                <a:solidFill>
                  <a:srgbClr val="000000"/>
                </a:solidFill>
                <a:effectLst/>
                <a:uFillTx/>
                <a:latin typeface="DejaVu Sans"/>
                <a:ea typeface="DejaVu Sans"/>
              </a:rPr>
              <a:t>Weather</a:t>
            </a:r>
            <a:r>
              <a:rPr b="0" i="1" lang="en-US" sz="1800" strike="noStrike" u="none">
                <a:solidFill>
                  <a:srgbClr val="000000"/>
                </a:solidFill>
                <a:effectLst/>
                <a:uFillTx/>
                <a:latin typeface="DejaVu Sans"/>
                <a:ea typeface="DejaVu Sans"/>
              </a:rPr>
              <a:t> is the combination of the </a:t>
            </a:r>
            <a:r>
              <a:rPr b="0" i="1" lang="en-US" sz="1800" strike="noStrike" u="sng">
                <a:solidFill>
                  <a:srgbClr val="000000"/>
                </a:solidFill>
                <a:effectLst/>
                <a:uFillTx/>
                <a:latin typeface="DejaVu Sans"/>
                <a:ea typeface="DejaVu Sans"/>
              </a:rPr>
              <a:t>current</a:t>
            </a:r>
            <a:r>
              <a:rPr b="0" i="1" lang="en-US" sz="1800" strike="noStrike" u="none">
                <a:solidFill>
                  <a:srgbClr val="000000"/>
                </a:solidFill>
                <a:effectLst/>
                <a:uFillTx/>
                <a:latin typeface="DejaVu Sans"/>
                <a:ea typeface="DejaVu Sans"/>
              </a:rPr>
              <a:t> meteorological components, e.g. temperature, wind direction and speed, amount and type of precipitation, sun shine hours, etc. The weather is defining a short time period up to several days.”</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a:t>
            </a:r>
            <a:r>
              <a:rPr b="1" i="1" lang="en-US" sz="1800" strike="noStrike" u="sng">
                <a:solidFill>
                  <a:srgbClr val="000000"/>
                </a:solidFill>
                <a:effectLst/>
                <a:uFillTx/>
                <a:latin typeface="DejaVu Sans"/>
                <a:ea typeface="DejaVu Sans"/>
              </a:rPr>
              <a:t>Weather condition</a:t>
            </a:r>
            <a:r>
              <a:rPr b="0" i="1" lang="en-US" sz="1800" strike="noStrike" u="none">
                <a:solidFill>
                  <a:srgbClr val="000000"/>
                </a:solidFill>
                <a:effectLst/>
                <a:uFillTx/>
                <a:latin typeface="DejaVu Sans"/>
                <a:ea typeface="DejaVu Sans"/>
              </a:rPr>
              <a:t> is the regional weather </a:t>
            </a:r>
            <a:r>
              <a:rPr b="0" i="1" lang="en-US" sz="1800" strike="noStrike" u="sng">
                <a:solidFill>
                  <a:srgbClr val="000000"/>
                </a:solidFill>
                <a:effectLst/>
                <a:uFillTx/>
                <a:latin typeface="DejaVu Sans"/>
                <a:ea typeface="DejaVu Sans"/>
              </a:rPr>
              <a:t>during a defined time period</a:t>
            </a:r>
            <a:r>
              <a:rPr b="0" i="1" lang="en-US" sz="1800" strike="noStrike" u="none">
                <a:solidFill>
                  <a:srgbClr val="000000"/>
                </a:solidFill>
                <a:effectLst/>
                <a:uFillTx/>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GB" sz="1800" strike="noStrike" u="none">
              <a:solidFill>
                <a:srgbClr val="000000"/>
              </a:solidFill>
              <a:effectLst/>
              <a:uFillTx/>
              <a:latin typeface="Arial"/>
            </a:endParaRPr>
          </a:p>
        </p:txBody>
      </p:sp>
      <p:sp>
        <p:nvSpPr>
          <p:cNvPr id="280"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vs. Weather – Weather and Weather Conditions</a:t>
            </a:r>
            <a:endParaRPr b="0" lang="en-GB" sz="2200" strike="noStrike" u="none">
              <a:solidFill>
                <a:srgbClr val="000000"/>
              </a:solidFill>
              <a:effectLst/>
              <a:uFillTx/>
              <a:latin typeface="Arial"/>
            </a:endParaRPr>
          </a:p>
        </p:txBody>
      </p:sp>
      <p:sp>
        <p:nvSpPr>
          <p:cNvPr id="281" name="CustomShape 4"/>
          <p:cNvSpPr/>
          <p:nvPr/>
        </p:nvSpPr>
        <p:spPr>
          <a:xfrm>
            <a:off x="360720" y="2286000"/>
            <a:ext cx="10785240" cy="154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282" name="CustomShape 5"/>
          <p:cNvSpPr/>
          <p:nvPr/>
        </p:nvSpPr>
        <p:spPr>
          <a:xfrm>
            <a:off x="263520" y="6492240"/>
            <a:ext cx="10791000" cy="363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Definition of weather and climate – Freie Universität Berlin – https://www.geo.fu-berlin.de/en/v/iwm-network/learning_content/environmental-background/basics_climategeography/definitions/index.html</a:t>
            </a:r>
            <a:endParaRPr b="0" lang="en-GB" sz="900" strike="noStrike" u="none">
              <a:solidFill>
                <a:srgbClr val="000000"/>
              </a:solidFill>
              <a:effectLst/>
              <a:uFillTx/>
              <a:latin typeface="Arial"/>
            </a:endParaRPr>
          </a:p>
        </p:txBody>
      </p:sp>
      <p:sp>
        <p:nvSpPr>
          <p:cNvPr id="283" name="CustomShape 6"/>
          <p:cNvSpPr/>
          <p:nvPr/>
        </p:nvSpPr>
        <p:spPr>
          <a:xfrm>
            <a:off x="365760" y="4297680"/>
            <a:ext cx="10785240" cy="154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28"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29"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More rain, but not everywhere</a:t>
            </a:r>
            <a:endParaRPr b="0" lang="en-GB" sz="2200" strike="noStrike" u="none">
              <a:solidFill>
                <a:srgbClr val="000000"/>
              </a:solidFill>
              <a:effectLst/>
              <a:uFillTx/>
              <a:latin typeface="Arial"/>
            </a:endParaRPr>
          </a:p>
        </p:txBody>
      </p:sp>
      <p:sp>
        <p:nvSpPr>
          <p:cNvPr id="530" name="CustomShape 4"/>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https://interactive.carbonbrief.org/impacts-climate-change-one-point-five-degrees-two-degrees</a:t>
            </a:r>
            <a:endParaRPr b="0" lang="en-GB" sz="900" strike="noStrike" u="none">
              <a:solidFill>
                <a:srgbClr val="000000"/>
              </a:solidFill>
              <a:effectLst/>
              <a:uFillTx/>
              <a:latin typeface="Arial"/>
            </a:endParaRPr>
          </a:p>
        </p:txBody>
      </p:sp>
      <p:sp>
        <p:nvSpPr>
          <p:cNvPr id="531" name="CustomShape 5"/>
          <p:cNvSpPr/>
          <p:nvPr/>
        </p:nvSpPr>
        <p:spPr>
          <a:xfrm>
            <a:off x="335520" y="1268280"/>
            <a:ext cx="468540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Average drought length (</a:t>
            </a:r>
            <a:r>
              <a:rPr b="0" lang="en-US" sz="1800" strike="noStrike" u="sng">
                <a:solidFill>
                  <a:srgbClr val="000000"/>
                </a:solidFill>
                <a:effectLst/>
                <a:uFillTx/>
                <a:latin typeface="DejaVu Sans"/>
                <a:ea typeface="DejaVu Sans"/>
              </a:rPr>
              <a:t>Europe</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Eastern Europe</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1.5°C → 2 months</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2.0°C → 4 months</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3.0°C → 8 months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Northern Europe</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1.5°C → 0 month</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2.0°C → 0 month</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3.0°C → 1 month</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Southern Europe</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1.5°C → 3 months</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2.0°C → 6 months</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3.0°C → 12 months</a:t>
            </a:r>
            <a:endParaRPr b="0" lang="en-GB" sz="1800" strike="noStrike" u="none">
              <a:solidFill>
                <a:srgbClr val="000000"/>
              </a:solidFill>
              <a:effectLst/>
              <a:uFillTx/>
              <a:latin typeface="Arial"/>
            </a:endParaRPr>
          </a:p>
        </p:txBody>
      </p:sp>
      <p:sp>
        <p:nvSpPr>
          <p:cNvPr id="532" name="CustomShape 6"/>
          <p:cNvSpPr/>
          <p:nvPr/>
        </p:nvSpPr>
        <p:spPr>
          <a:xfrm>
            <a:off x="4937760" y="1460160"/>
            <a:ext cx="440892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Western Europe</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1.5°C → 1 month</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2.0°C → 2 months</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3.0°C → 4 months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Extreme case → North Africa:</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1.5°C → 7 months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2.0°C → 20 months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3.0°C → </a:t>
            </a:r>
            <a:r>
              <a:rPr b="1" lang="en-US" sz="1800" strike="noStrike" u="none">
                <a:solidFill>
                  <a:srgbClr val="ffffff"/>
                </a:solidFill>
                <a:effectLst/>
                <a:uFillTx/>
                <a:latin typeface="DejaVu Sans"/>
                <a:ea typeface="DejaVu Sans"/>
              </a:rPr>
              <a:t>60 months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34"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35"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More rain, but not everywhere</a:t>
            </a:r>
            <a:endParaRPr b="0" lang="en-GB" sz="2200" strike="noStrike" u="none">
              <a:solidFill>
                <a:srgbClr val="000000"/>
              </a:solidFill>
              <a:effectLst/>
              <a:uFillTx/>
              <a:latin typeface="Arial"/>
            </a:endParaRPr>
          </a:p>
        </p:txBody>
      </p:sp>
      <p:sp>
        <p:nvSpPr>
          <p:cNvPr id="536" name="CustomShape 4"/>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https://interactive.carbonbrief.org/impacts-climate-change-one-point-five-degrees-two-degrees</a:t>
            </a:r>
            <a:endParaRPr b="0" lang="en-GB" sz="900" strike="noStrike" u="none">
              <a:solidFill>
                <a:srgbClr val="000000"/>
              </a:solidFill>
              <a:effectLst/>
              <a:uFillTx/>
              <a:latin typeface="Arial"/>
            </a:endParaRPr>
          </a:p>
        </p:txBody>
      </p:sp>
      <p:sp>
        <p:nvSpPr>
          <p:cNvPr id="537" name="CustomShape 5"/>
          <p:cNvSpPr/>
          <p:nvPr/>
        </p:nvSpPr>
        <p:spPr>
          <a:xfrm>
            <a:off x="335520" y="1268280"/>
            <a:ext cx="468540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Average drought length (</a:t>
            </a:r>
            <a:r>
              <a:rPr b="0" lang="en-US" sz="1800" strike="noStrike" u="sng">
                <a:solidFill>
                  <a:srgbClr val="000000"/>
                </a:solidFill>
                <a:effectLst/>
                <a:uFillTx/>
                <a:latin typeface="DejaVu Sans"/>
                <a:ea typeface="DejaVu Sans"/>
              </a:rPr>
              <a:t>Europe</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Eastern Europe</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1.5°C → 2 months</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2.0°C → 4 months</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3.0°C → 8 months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Northern Europe</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1.5°C → 0 month</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2.0°C → 0 month</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3.0°C → 1 month</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Southern Europe</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1.5°C → 3 months</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2.0°C → 6 months</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3.0°C → 12 months</a:t>
            </a:r>
            <a:endParaRPr b="0" lang="en-GB" sz="1800" strike="noStrike" u="none">
              <a:solidFill>
                <a:srgbClr val="000000"/>
              </a:solidFill>
              <a:effectLst/>
              <a:uFillTx/>
              <a:latin typeface="Arial"/>
            </a:endParaRPr>
          </a:p>
        </p:txBody>
      </p:sp>
      <p:sp>
        <p:nvSpPr>
          <p:cNvPr id="538" name="CustomShape 6"/>
          <p:cNvSpPr/>
          <p:nvPr/>
        </p:nvSpPr>
        <p:spPr>
          <a:xfrm>
            <a:off x="4937760" y="1460160"/>
            <a:ext cx="440892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Western Europe</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1.5°C → 1 month</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2.0°C → 2 months</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3.0°C → 4 months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Extreme case → North Africa:</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1.5°C → 7 months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2.0°C → 20 months</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3.0°C → </a:t>
            </a:r>
            <a:r>
              <a:rPr b="1" lang="en-US" sz="1800" strike="noStrike" u="none">
                <a:solidFill>
                  <a:srgbClr val="000000"/>
                </a:solidFill>
                <a:effectLst/>
                <a:uFillTx/>
                <a:latin typeface="DejaVu Sans"/>
                <a:ea typeface="DejaVu Sans"/>
              </a:rPr>
              <a:t>60 months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40"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41"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More rain, but not everywhere</a:t>
            </a:r>
            <a:endParaRPr b="0" lang="en-GB" sz="2200" strike="noStrike" u="none">
              <a:solidFill>
                <a:srgbClr val="000000"/>
              </a:solidFill>
              <a:effectLst/>
              <a:uFillTx/>
              <a:latin typeface="Arial"/>
            </a:endParaRPr>
          </a:p>
        </p:txBody>
      </p:sp>
      <p:sp>
        <p:nvSpPr>
          <p:cNvPr id="542" name="CustomShape 4"/>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https://interactive.carbonbrief.org/impacts-climate-change-one-point-five-degrees-two-degrees</a:t>
            </a:r>
            <a:endParaRPr b="0" lang="en-GB" sz="900" strike="noStrike" u="none">
              <a:solidFill>
                <a:srgbClr val="000000"/>
              </a:solidFill>
              <a:effectLst/>
              <a:uFillTx/>
              <a:latin typeface="Arial"/>
            </a:endParaRPr>
          </a:p>
        </p:txBody>
      </p:sp>
      <p:sp>
        <p:nvSpPr>
          <p:cNvPr id="543" name="CustomShape 5"/>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Population exposed to water scarcity</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1.5°C → 271 million </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2.0°C → 388 million</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 resource wars?</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45"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46"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More rain, but not everywhere</a:t>
            </a:r>
            <a:endParaRPr b="0" lang="en-GB" sz="2200" strike="noStrike" u="none">
              <a:solidFill>
                <a:srgbClr val="000000"/>
              </a:solidFill>
              <a:effectLst/>
              <a:uFillTx/>
              <a:latin typeface="Arial"/>
            </a:endParaRPr>
          </a:p>
        </p:txBody>
      </p:sp>
      <p:sp>
        <p:nvSpPr>
          <p:cNvPr id="547" name="CustomShape 4"/>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https://interactive.carbonbrief.org/impacts-climate-change-one-point-five-degrees-two-degrees</a:t>
            </a:r>
            <a:endParaRPr b="0" lang="en-GB" sz="900" strike="noStrike" u="none">
              <a:solidFill>
                <a:srgbClr val="000000"/>
              </a:solidFill>
              <a:effectLst/>
              <a:uFillTx/>
              <a:latin typeface="Arial"/>
            </a:endParaRPr>
          </a:p>
        </p:txBody>
      </p:sp>
      <p:sp>
        <p:nvSpPr>
          <p:cNvPr id="548" name="CustomShape 5"/>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Population exposed to water scarcity</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1.5°C → 271 million </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2.0°C → 388 million</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Resource wars?</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50"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51"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Economics</a:t>
            </a:r>
            <a:endParaRPr b="0" lang="en-GB" sz="2200" strike="noStrike" u="none">
              <a:solidFill>
                <a:srgbClr val="000000"/>
              </a:solidFill>
              <a:effectLst/>
              <a:uFillTx/>
              <a:latin typeface="Arial"/>
            </a:endParaRPr>
          </a:p>
        </p:txBody>
      </p:sp>
      <p:sp>
        <p:nvSpPr>
          <p:cNvPr id="552" name="CustomShape 4"/>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https://interactive.carbonbrief.org/impacts-climate-change-one-point-five-degrees-two-degrees/?utm_source=web&amp;utm_campaign=Redirect</a:t>
            </a:r>
            <a:endParaRPr b="0" lang="en-GB" sz="900" strike="noStrike" u="none">
              <a:solidFill>
                <a:srgbClr val="000000"/>
              </a:solidFill>
              <a:effectLst/>
              <a:uFillTx/>
              <a:latin typeface="Arial"/>
            </a:endParaRPr>
          </a:p>
        </p:txBody>
      </p:sp>
      <p:sp>
        <p:nvSpPr>
          <p:cNvPr id="553" name="CustomShape 5"/>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Global GDP in 2100 (per capita)</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1.5°C → -8% </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2.0°C → -13%</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Annual flood damage losses from sea level rise:</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1.5°C → $10.2tn</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2.0°C → $11.7tn</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55" name="CustomShape 2"/>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56"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vs. 2/3/4°C – Economics</a:t>
            </a:r>
            <a:endParaRPr b="0" lang="en-GB" sz="2200" strike="noStrike" u="none">
              <a:solidFill>
                <a:srgbClr val="000000"/>
              </a:solidFill>
              <a:effectLst/>
              <a:uFillTx/>
              <a:latin typeface="Arial"/>
            </a:endParaRPr>
          </a:p>
        </p:txBody>
      </p:sp>
      <p:sp>
        <p:nvSpPr>
          <p:cNvPr id="557" name="CustomShape 4"/>
          <p:cNvSpPr/>
          <p:nvPr/>
        </p:nvSpPr>
        <p:spPr>
          <a:xfrm>
            <a:off x="263520" y="631116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https://interactive.carbonbrief.org/impacts-climate-change-one-point-five-degrees-two-degrees/?utm_source=web&amp;utm_campaign=Redirect</a:t>
            </a:r>
            <a:endParaRPr b="0" lang="en-GB" sz="900" strike="noStrike" u="none">
              <a:solidFill>
                <a:srgbClr val="000000"/>
              </a:solidFill>
              <a:effectLst/>
              <a:uFillTx/>
              <a:latin typeface="Arial"/>
            </a:endParaRPr>
          </a:p>
        </p:txBody>
      </p:sp>
      <p:sp>
        <p:nvSpPr>
          <p:cNvPr id="558" name="CustomShape 5"/>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Increase of economic damages from river flooding</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Germany</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1.5°C → 608%</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2.0°C → 789%</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4.0°C → 1234%</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UK</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1.5°C → 1206%</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2.0°C → 1219%</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4.0°C → 6543%</a:t>
            </a:r>
            <a:endParaRPr b="0" lang="en-GB" sz="1800" strike="noStrike" u="none">
              <a:solidFill>
                <a:srgbClr val="000000"/>
              </a:solidFill>
              <a:effectLst/>
              <a:uFillTx/>
              <a:latin typeface="Arial"/>
            </a:endParaRPr>
          </a:p>
          <a:p>
            <a:pPr lvl="1" marL="432000" indent="-2109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Hungary</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1.5°C → 3165%</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2.0°C → 2442%</a:t>
            </a:r>
            <a:endParaRPr b="0" lang="en-GB" sz="1800" strike="noStrike" u="none">
              <a:solidFill>
                <a:srgbClr val="000000"/>
              </a:solidFill>
              <a:effectLst/>
              <a:uFillTx/>
              <a:latin typeface="Arial"/>
            </a:endParaRPr>
          </a:p>
          <a:p>
            <a:pPr lvl="2" marL="648000" indent="-210960">
              <a:lnSpc>
                <a:spcPct val="100000"/>
              </a:lnSpc>
              <a:spcBef>
                <a:spcPts val="360"/>
              </a:spcBef>
              <a:buClr>
                <a:srgbClr val="000000"/>
              </a:buClr>
              <a:buSzPct val="45000"/>
              <a:buFont typeface="Wingdings" charset="2"/>
              <a:buChar char=""/>
            </a:pPr>
            <a:r>
              <a:rPr b="0" lang="en-US" sz="1800" strike="noStrike" u="none">
                <a:solidFill>
                  <a:srgbClr val="000000"/>
                </a:solidFill>
                <a:effectLst/>
                <a:uFillTx/>
                <a:latin typeface="DejaVu Sans"/>
                <a:ea typeface="DejaVu Sans"/>
              </a:rPr>
              <a:t>4.0°C → 4312%</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60" name="CustomShape 2"/>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trike="noStrike" u="none">
              <a:solidFill>
                <a:srgbClr val="000000"/>
              </a:solidFill>
              <a:effectLst/>
              <a:uFillTx/>
              <a:latin typeface="Arial"/>
            </a:endParaRPr>
          </a:p>
          <a:p>
            <a:pPr algn="ctr">
              <a:lnSpc>
                <a:spcPct val="100000"/>
              </a:lnSpc>
            </a:pPr>
            <a:r>
              <a:rPr b="0" i="1" lang="en-US" sz="1800" strike="noStrike" u="none">
                <a:solidFill>
                  <a:srgbClr val="000000"/>
                </a:solidFill>
                <a:effectLst/>
                <a:uFillTx/>
                <a:latin typeface="DejaVu Sans"/>
                <a:ea typeface="DejaVu Sans"/>
              </a:rPr>
              <a:t>“A century of rising emissions must end before 2025 to keep global heating under 1.5C, beyond which severe impacts will increase further, hurting billions of people”.</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1" lang="en-US" sz="1800" strike="noStrike" u="none">
                <a:solidFill>
                  <a:srgbClr val="ffffff"/>
                </a:solidFill>
                <a:effectLst/>
                <a:uFillTx/>
                <a:latin typeface="DejaVu Sans"/>
                <a:ea typeface="DejaVu Sans"/>
              </a:rPr>
              <a:t>→ We have 30 month left!</a:t>
            </a:r>
            <a:endParaRPr b="0" lang="en-GB" sz="1800" strike="noStrike" u="none">
              <a:solidFill>
                <a:srgbClr val="000000"/>
              </a:solidFill>
              <a:effectLst/>
              <a:uFillTx/>
              <a:latin typeface="Arial"/>
            </a:endParaRPr>
          </a:p>
        </p:txBody>
      </p:sp>
      <p:sp>
        <p:nvSpPr>
          <p:cNvPr id="561" name="CustomShape 3"/>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62" name="CustomShape 4"/>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 Now!</a:t>
            </a:r>
            <a:endParaRPr b="0" lang="en-GB" sz="2200" strike="noStrike" u="none">
              <a:solidFill>
                <a:srgbClr val="000000"/>
              </a:solidFill>
              <a:effectLst/>
              <a:uFillTx/>
              <a:latin typeface="Arial"/>
            </a:endParaRPr>
          </a:p>
        </p:txBody>
      </p:sp>
      <p:sp>
        <p:nvSpPr>
          <p:cNvPr id="563" name="CustomShape 5"/>
          <p:cNvSpPr/>
          <p:nvPr/>
        </p:nvSpPr>
        <p:spPr>
          <a:xfrm>
            <a:off x="365760" y="2692800"/>
            <a:ext cx="10328040" cy="1230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64" name="CustomShape 6"/>
          <p:cNvSpPr/>
          <p:nvPr/>
        </p:nvSpPr>
        <p:spPr>
          <a:xfrm>
            <a:off x="263520" y="649224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https://www.theguardian.com/environment/2022/apr/04/its-over-for-fossil-fuels-ipcc-spells-out-whats-needed-to-avert-climate-disaster</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How Much Time Do We Have Left?</a:t>
            </a:r>
            <a:endParaRPr b="0" lang="en-GB" sz="2400" strike="noStrike" u="none">
              <a:solidFill>
                <a:srgbClr val="000000"/>
              </a:solidFill>
              <a:effectLst/>
              <a:uFillTx/>
              <a:latin typeface="Arial"/>
            </a:endParaRPr>
          </a:p>
        </p:txBody>
      </p:sp>
      <p:sp>
        <p:nvSpPr>
          <p:cNvPr id="566" name="CustomShape 2"/>
          <p:cNvSpPr/>
          <p:nvPr/>
        </p:nvSpPr>
        <p:spPr>
          <a:xfrm>
            <a:off x="335520" y="1268280"/>
            <a:ext cx="1062684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trike="noStrike" u="none">
              <a:solidFill>
                <a:srgbClr val="000000"/>
              </a:solidFill>
              <a:effectLst/>
              <a:uFillTx/>
              <a:latin typeface="Arial"/>
            </a:endParaRPr>
          </a:p>
          <a:p>
            <a:pPr algn="ctr">
              <a:lnSpc>
                <a:spcPct val="100000"/>
              </a:lnSpc>
            </a:pPr>
            <a:r>
              <a:rPr b="0" i="1" lang="en-US" sz="1800" strike="noStrike" u="none">
                <a:solidFill>
                  <a:srgbClr val="000000"/>
                </a:solidFill>
                <a:effectLst/>
                <a:uFillTx/>
                <a:latin typeface="DejaVu Sans"/>
                <a:ea typeface="DejaVu Sans"/>
              </a:rPr>
              <a:t>“A century of rising emissions must end before 2025 to keep global heating under 1.5C, beyond which severe impacts will increase further, hurting billions of people”.</a:t>
            </a: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1" lang="en-US" sz="1800" strike="noStrike" u="none">
                <a:solidFill>
                  <a:srgbClr val="000000"/>
                </a:solidFill>
                <a:effectLst/>
                <a:uFillTx/>
                <a:latin typeface="DejaVu Sans"/>
                <a:ea typeface="DejaVu Sans"/>
              </a:rPr>
              <a:t>→ We have 1 month left!</a:t>
            </a:r>
            <a:endParaRPr b="0" lang="en-GB" sz="1800" strike="noStrike" u="none">
              <a:solidFill>
                <a:srgbClr val="000000"/>
              </a:solidFill>
              <a:effectLst/>
              <a:uFillTx/>
              <a:latin typeface="Arial"/>
            </a:endParaRPr>
          </a:p>
        </p:txBody>
      </p:sp>
      <p:sp>
        <p:nvSpPr>
          <p:cNvPr id="567" name="CustomShape 3"/>
          <p:cNvSpPr/>
          <p:nvPr/>
        </p:nvSpPr>
        <p:spPr>
          <a:xfrm>
            <a:off x="432720" y="1148040"/>
            <a:ext cx="1034532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68" name="CustomShape 4"/>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1.5°C – Now!</a:t>
            </a:r>
            <a:endParaRPr b="0" lang="en-GB" sz="2200" strike="noStrike" u="none">
              <a:solidFill>
                <a:srgbClr val="000000"/>
              </a:solidFill>
              <a:effectLst/>
              <a:uFillTx/>
              <a:latin typeface="Arial"/>
            </a:endParaRPr>
          </a:p>
        </p:txBody>
      </p:sp>
      <p:sp>
        <p:nvSpPr>
          <p:cNvPr id="569" name="CustomShape 5"/>
          <p:cNvSpPr/>
          <p:nvPr/>
        </p:nvSpPr>
        <p:spPr>
          <a:xfrm>
            <a:off x="365760" y="2692800"/>
            <a:ext cx="10328040" cy="1230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70" name="CustomShape 6"/>
          <p:cNvSpPr/>
          <p:nvPr/>
        </p:nvSpPr>
        <p:spPr>
          <a:xfrm>
            <a:off x="263520" y="6492240"/>
            <a:ext cx="106084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https://www.theguardian.com/environment/2022/apr/04/its-over-for-fossil-fuels-ipcc-spells-out-whats-needed-to-avert-climate-disaster</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CustomShape 1"/>
          <p:cNvSpPr/>
          <p:nvPr/>
        </p:nvSpPr>
        <p:spPr>
          <a:xfrm>
            <a:off x="335520" y="4406760"/>
            <a:ext cx="10734840" cy="1343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trike="noStrike" u="none" cap="all">
                <a:solidFill>
                  <a:srgbClr val="008c4f"/>
                </a:solidFill>
                <a:effectLst/>
                <a:uFillTx/>
                <a:latin typeface="Arial Unicode MS"/>
                <a:ea typeface="DejaVu Sans"/>
              </a:rPr>
              <a:t>Conclusion</a:t>
            </a:r>
            <a:endParaRPr b="0" lang="en-GB" sz="3000" strike="noStrike" u="none">
              <a:solidFill>
                <a:srgbClr val="000000"/>
              </a:solidFill>
              <a:effectLst/>
              <a:uFillTx/>
              <a:latin typeface="Arial"/>
            </a:endParaRPr>
          </a:p>
        </p:txBody>
      </p:sp>
      <p:sp>
        <p:nvSpPr>
          <p:cNvPr id="572" name="CustomShape 2"/>
          <p:cNvSpPr/>
          <p:nvPr/>
        </p:nvSpPr>
        <p:spPr>
          <a:xfrm>
            <a:off x="335520" y="2906640"/>
            <a:ext cx="10734840" cy="148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Conclusion</a:t>
            </a:r>
            <a:endParaRPr b="0" lang="en-GB" sz="2400" strike="noStrike" u="none">
              <a:solidFill>
                <a:srgbClr val="000000"/>
              </a:solidFill>
              <a:effectLst/>
              <a:uFillTx/>
              <a:latin typeface="Arial"/>
            </a:endParaRPr>
          </a:p>
        </p:txBody>
      </p:sp>
      <p:sp>
        <p:nvSpPr>
          <p:cNvPr id="574" name="CustomShape 2"/>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Basic concepts and definitions of climate change </a:t>
            </a:r>
            <a:endParaRPr b="0" lang="en-GB" sz="1800" strike="noStrike" u="none">
              <a:solidFill>
                <a:srgbClr val="000000"/>
              </a:solidFill>
              <a:effectLst/>
              <a:uFillTx/>
              <a:latin typeface="Arial"/>
            </a:endParaRPr>
          </a:p>
          <a:p>
            <a:pPr lvl="1" marL="432000" indent="-2145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Weather vs. climate</a:t>
            </a:r>
            <a:endParaRPr b="0" lang="en-GB" sz="1800" strike="noStrike" u="none">
              <a:solidFill>
                <a:srgbClr val="000000"/>
              </a:solidFill>
              <a:effectLst/>
              <a:uFillTx/>
              <a:latin typeface="Arial"/>
            </a:endParaRPr>
          </a:p>
          <a:p>
            <a:pPr lvl="1" marL="432000" indent="-2145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GHGs</a:t>
            </a:r>
            <a:endParaRPr b="0" lang="en-GB" sz="1800" strike="noStrike" u="none">
              <a:solidFill>
                <a:srgbClr val="000000"/>
              </a:solidFill>
              <a:effectLst/>
              <a:uFillTx/>
              <a:latin typeface="Arial"/>
            </a:endParaRPr>
          </a:p>
          <a:p>
            <a:pPr lvl="1" marL="432000" indent="-2145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Global warming</a:t>
            </a:r>
            <a:endParaRPr b="0" lang="en-GB" sz="1800" strike="noStrike" u="none">
              <a:solidFill>
                <a:srgbClr val="000000"/>
              </a:solidFill>
              <a:effectLst/>
              <a:uFillTx/>
              <a:latin typeface="Arial"/>
            </a:endParaRPr>
          </a:p>
          <a:p>
            <a:pPr lvl="1" marL="432000" indent="-2145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Feedback effects</a:t>
            </a:r>
            <a:endParaRPr b="0" lang="en-GB" sz="1800" strike="noStrike" u="none">
              <a:solidFill>
                <a:srgbClr val="000000"/>
              </a:solidFill>
              <a:effectLst/>
              <a:uFillTx/>
              <a:latin typeface="Arial"/>
            </a:endParaRPr>
          </a:p>
          <a:p>
            <a:pPr lvl="1" marL="432000" indent="-21456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Etc.</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Effects of different global warming paths (1.5°C vs 2/3/4°C) </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285"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“The </a:t>
            </a:r>
            <a:r>
              <a:rPr b="1" i="1" lang="en-US" sz="1800" strike="noStrike" u="sng">
                <a:solidFill>
                  <a:srgbClr val="000000"/>
                </a:solidFill>
                <a:effectLst/>
                <a:uFillTx/>
                <a:latin typeface="DejaVu Sans"/>
                <a:ea typeface="DejaVu Sans"/>
              </a:rPr>
              <a:t>climate</a:t>
            </a:r>
            <a:r>
              <a:rPr b="0" i="1" lang="en-US" sz="1800" strike="noStrike" u="none">
                <a:solidFill>
                  <a:srgbClr val="000000"/>
                </a:solidFill>
                <a:effectLst/>
                <a:uFillTx/>
                <a:latin typeface="DejaVu Sans"/>
                <a:ea typeface="DejaVu Sans"/>
              </a:rPr>
              <a:t> is describing the long term (min 30 years) and average weather conditions for a specific region. Examples: maritime climate, cold-dry desert climate, tropical climate.”</a:t>
            </a:r>
            <a:endParaRPr b="0" lang="en-GB" sz="1800" strike="noStrike" u="none">
              <a:solidFill>
                <a:srgbClr val="000000"/>
              </a:solidFill>
              <a:effectLst/>
              <a:uFillTx/>
              <a:latin typeface="Arial"/>
            </a:endParaRPr>
          </a:p>
        </p:txBody>
      </p:sp>
      <p:sp>
        <p:nvSpPr>
          <p:cNvPr id="286"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vs. Weather – Climate</a:t>
            </a:r>
            <a:endParaRPr b="0" lang="en-GB" sz="2200" strike="noStrike" u="none">
              <a:solidFill>
                <a:srgbClr val="000000"/>
              </a:solidFill>
              <a:effectLst/>
              <a:uFillTx/>
              <a:latin typeface="Arial"/>
            </a:endParaRPr>
          </a:p>
        </p:txBody>
      </p:sp>
      <p:sp>
        <p:nvSpPr>
          <p:cNvPr id="287" name="CustomShape 4"/>
          <p:cNvSpPr/>
          <p:nvPr/>
        </p:nvSpPr>
        <p:spPr>
          <a:xfrm>
            <a:off x="263520" y="6492240"/>
            <a:ext cx="10791000" cy="363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Definition of weather and climate – Freie Universität Berlin – https://www.geo.fu-berlin.de/en/v/iwm-network/learning_content/environmental-background/basics_climategeography/definitions/index.html</a:t>
            </a:r>
            <a:endParaRPr b="0" lang="en-GB" sz="900" strike="noStrike" u="none">
              <a:solidFill>
                <a:srgbClr val="000000"/>
              </a:solidFill>
              <a:effectLst/>
              <a:uFillTx/>
              <a:latin typeface="Arial"/>
            </a:endParaRPr>
          </a:p>
        </p:txBody>
      </p:sp>
      <p:sp>
        <p:nvSpPr>
          <p:cNvPr id="288" name="CustomShape 5"/>
          <p:cNvSpPr/>
          <p:nvPr/>
        </p:nvSpPr>
        <p:spPr>
          <a:xfrm>
            <a:off x="360720" y="3291840"/>
            <a:ext cx="10785240" cy="136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Additional Resources</a:t>
            </a:r>
            <a:endParaRPr b="0" lang="en-GB" sz="2400" strike="noStrike" u="none">
              <a:solidFill>
                <a:srgbClr val="000000"/>
              </a:solidFill>
              <a:effectLst/>
              <a:uFillTx/>
              <a:latin typeface="Arial"/>
            </a:endParaRPr>
          </a:p>
        </p:txBody>
      </p:sp>
      <p:sp>
        <p:nvSpPr>
          <p:cNvPr id="576" name="CustomShape 2"/>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IPCC Sixth Assessment Report – Climate Change 2022: Impacts, Adaption and Vulnerability – </a:t>
            </a:r>
            <a:r>
              <a:rPr b="0" lang="en-US" sz="1800" strike="noStrike" u="sng">
                <a:solidFill>
                  <a:srgbClr val="0000ff"/>
                </a:solidFill>
                <a:effectLst/>
                <a:uFillTx/>
                <a:latin typeface="DejaVu Sans"/>
                <a:ea typeface="DejaVu Sans"/>
                <a:hlinkClick r:id="rId1"/>
              </a:rPr>
              <a:t>Link</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Basics of climate geography (Freie Universität Berlin) – </a:t>
            </a:r>
            <a:r>
              <a:rPr b="0" lang="en-US" sz="1800" strike="noStrike" u="sng">
                <a:solidFill>
                  <a:srgbClr val="0000ff"/>
                </a:solidFill>
                <a:effectLst/>
                <a:uFillTx/>
                <a:latin typeface="DejaVu Sans"/>
                <a:ea typeface="DejaVu Sans"/>
                <a:hlinkClick r:id="rId2"/>
              </a:rPr>
              <a:t>Link</a:t>
            </a: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marL="195120" indent="-18216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NASA – What’s the Difference Between Weather and Climate? – </a:t>
            </a:r>
            <a:r>
              <a:rPr b="0" lang="en-US" sz="1800" strike="noStrike" u="sng">
                <a:solidFill>
                  <a:srgbClr val="0000ff"/>
                </a:solidFill>
                <a:effectLst/>
                <a:uFillTx/>
                <a:latin typeface="DejaVu Sans"/>
                <a:ea typeface="DejaVu Sans"/>
                <a:hlinkClick r:id="rId3"/>
              </a:rPr>
              <a:t>Link</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trike="noStrike" u="none">
                <a:solidFill>
                  <a:srgbClr val="000000"/>
                </a:solidFill>
                <a:effectLst/>
                <a:uFillTx/>
                <a:latin typeface="DejaVu Sans"/>
                <a:ea typeface="DejaVu Sans"/>
              </a:rPr>
              <a:t>Questions?</a:t>
            </a:r>
            <a:endParaRPr b="0" lang="en-GB" sz="4000" strike="noStrike" u="none">
              <a:solidFill>
                <a:srgbClr val="000000"/>
              </a:solidFill>
              <a:effectLst/>
              <a:uFillTx/>
              <a:latin typeface="Arial"/>
            </a:endParaRPr>
          </a:p>
        </p:txBody>
      </p:sp>
      <p:sp>
        <p:nvSpPr>
          <p:cNvPr id="578" name="CustomShape 2"/>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290"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a:t>
            </a:r>
            <a:r>
              <a:rPr b="1" i="1" lang="en-US" sz="1800" strike="noStrike" u="sng">
                <a:solidFill>
                  <a:srgbClr val="000000"/>
                </a:solidFill>
                <a:effectLst/>
                <a:uFillTx/>
                <a:latin typeface="DejaVu Sans"/>
                <a:ea typeface="DejaVu Sans"/>
              </a:rPr>
              <a:t>Climate change</a:t>
            </a:r>
            <a:r>
              <a:rPr b="0" i="1" lang="en-US" sz="1800" strike="noStrike" u="none">
                <a:solidFill>
                  <a:srgbClr val="000000"/>
                </a:solidFill>
                <a:effectLst/>
                <a:uFillTx/>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en-GB" sz="1800" strike="noStrike" u="none">
              <a:solidFill>
                <a:srgbClr val="000000"/>
              </a:solidFill>
              <a:effectLst/>
              <a:uFillTx/>
              <a:latin typeface="Arial"/>
            </a:endParaRPr>
          </a:p>
        </p:txBody>
      </p:sp>
      <p:sp>
        <p:nvSpPr>
          <p:cNvPr id="291" name="CustomShape 3"/>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vs. Weather – Climate Change</a:t>
            </a:r>
            <a:endParaRPr b="0" lang="en-GB" sz="2200" strike="noStrike" u="none">
              <a:solidFill>
                <a:srgbClr val="000000"/>
              </a:solidFill>
              <a:effectLst/>
              <a:uFillTx/>
              <a:latin typeface="Arial"/>
            </a:endParaRPr>
          </a:p>
        </p:txBody>
      </p:sp>
      <p:sp>
        <p:nvSpPr>
          <p:cNvPr id="292" name="CustomShape 4"/>
          <p:cNvSpPr/>
          <p:nvPr/>
        </p:nvSpPr>
        <p:spPr>
          <a:xfrm>
            <a:off x="360720" y="3291840"/>
            <a:ext cx="10785240" cy="136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293" name="CustomShape 5"/>
          <p:cNvSpPr/>
          <p:nvPr/>
        </p:nvSpPr>
        <p:spPr>
          <a:xfrm>
            <a:off x="263520" y="6492240"/>
            <a:ext cx="107910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Nasa – Overview: Weather, Global Warming, and Climate Change – https://climate.nasa.gov/resources/global-warming-vs-climate-change/</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Climate Change Basics</a:t>
            </a:r>
            <a:endParaRPr b="0" lang="en-GB" sz="2400" strike="noStrike" u="none">
              <a:solidFill>
                <a:srgbClr val="000000"/>
              </a:solidFill>
              <a:effectLst/>
              <a:uFillTx/>
              <a:latin typeface="Arial"/>
            </a:endParaRPr>
          </a:p>
        </p:txBody>
      </p:sp>
      <p:sp>
        <p:nvSpPr>
          <p:cNvPr id="295" name="CustomShape 2"/>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Greenhouse Effect</a:t>
            </a:r>
            <a:endParaRPr b="0" lang="en-GB" sz="2200" strike="noStrike" u="none">
              <a:solidFill>
                <a:srgbClr val="000000"/>
              </a:solidFill>
              <a:effectLst/>
              <a:uFillTx/>
              <a:latin typeface="Arial"/>
            </a:endParaRPr>
          </a:p>
        </p:txBody>
      </p:sp>
      <p:pic>
        <p:nvPicPr>
          <p:cNvPr id="296" name="Grafik 123" descr=""/>
          <p:cNvPicPr/>
          <p:nvPr/>
        </p:nvPicPr>
        <p:blipFill>
          <a:blip r:embed="rId1"/>
          <a:stretch/>
        </p:blipFill>
        <p:spPr>
          <a:xfrm>
            <a:off x="1920240" y="1575720"/>
            <a:ext cx="8100000" cy="4906800"/>
          </a:xfrm>
          <a:prstGeom prst="rect">
            <a:avLst/>
          </a:prstGeom>
          <a:noFill/>
          <a:ln w="0">
            <a:noFill/>
          </a:ln>
        </p:spPr>
      </p:pic>
      <p:sp>
        <p:nvSpPr>
          <p:cNvPr id="297" name="CustomShape 3"/>
          <p:cNvSpPr/>
          <p:nvPr/>
        </p:nvSpPr>
        <p:spPr>
          <a:xfrm>
            <a:off x="263520" y="6492240"/>
            <a:ext cx="10516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User “A loose necktie” – https://commons.wikimedia.org/wiki/File:Greenhouse-effect-t2.svg – </a:t>
            </a:r>
            <a:r>
              <a:rPr b="0" lang="en-US" sz="900" strike="noStrike" u="sng">
                <a:solidFill>
                  <a:srgbClr val="0000ff"/>
                </a:solidFill>
                <a:effectLst/>
                <a:uFillTx/>
                <a:latin typeface="Roboto"/>
                <a:ea typeface="Roboto"/>
                <a:hlinkClick r:id="rId2"/>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TotalTime>
  <Application>LibreOffice/25.2.6.2$Linux_X86_64 LibreOffice_project/520$Build-2</Application>
  <AppVersion>15.0000</AppVersion>
  <Words>5389</Words>
  <Paragraphs>553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2023-11-22T10:38:41Z</cp:lastPrinted>
  <dcterms:modified xsi:type="dcterms:W3CDTF">2025-11-13T09:59:58Z</dcterms:modified>
  <cp:revision>3669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66</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76</vt:i4>
  </property>
</Properties>
</file>